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3" r:id="rId1"/>
  </p:sldMasterIdLst>
  <p:sldIdLst>
    <p:sldId id="256" r:id="rId2"/>
    <p:sldId id="257" r:id="rId3"/>
    <p:sldId id="258" r:id="rId4"/>
    <p:sldId id="262" r:id="rId5"/>
    <p:sldId id="259" r:id="rId6"/>
    <p:sldId id="275" r:id="rId7"/>
    <p:sldId id="274" r:id="rId8"/>
    <p:sldId id="276" r:id="rId9"/>
    <p:sldId id="277" r:id="rId10"/>
    <p:sldId id="278" r:id="rId11"/>
    <p:sldId id="279" r:id="rId12"/>
    <p:sldId id="260" r:id="rId13"/>
    <p:sldId id="280" r:id="rId14"/>
    <p:sldId id="281" r:id="rId15"/>
    <p:sldId id="271" r:id="rId16"/>
    <p:sldId id="265" r:id="rId17"/>
    <p:sldId id="28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i Naransamy" initials="SN" lastIdx="2" clrIdx="0">
    <p:extLst>
      <p:ext uri="{19B8F6BF-5375-455C-9EA6-DF929625EA0E}">
        <p15:presenceInfo xmlns:p15="http://schemas.microsoft.com/office/powerpoint/2012/main" userId="S-1-5-21-1437664655-1991998461-2150873401-11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3823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7/26/2023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77497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36252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921074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45926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7/26/2023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23201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7/26/2023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66374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2622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00507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67159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40714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7/26/2023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21317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7/26/2023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1691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7/26/2023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7693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7/26/2023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42557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7/26/2023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0225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7/26/2023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42339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7/26/2023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990368604"/>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fic.gov.za/amendments/Pages/riskmanagement.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8084E07-BA48-A37D-319F-40D858700F2E}"/>
              </a:ext>
            </a:extLst>
          </p:cNvPr>
          <p:cNvPicPr>
            <a:picLocks noChangeAspect="1"/>
          </p:cNvPicPr>
          <p:nvPr/>
        </p:nvPicPr>
        <p:blipFill>
          <a:blip r:embed="rId2"/>
          <a:stretch>
            <a:fillRect/>
          </a:stretch>
        </p:blipFill>
        <p:spPr>
          <a:xfrm>
            <a:off x="1553070" y="0"/>
            <a:ext cx="9085859" cy="6858000"/>
          </a:xfrm>
          <a:prstGeom prst="rect">
            <a:avLst/>
          </a:prstGeom>
        </p:spPr>
      </p:pic>
    </p:spTree>
    <p:extLst>
      <p:ext uri="{BB962C8B-B14F-4D97-AF65-F5344CB8AC3E}">
        <p14:creationId xmlns:p14="http://schemas.microsoft.com/office/powerpoint/2010/main" val="1341023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343D-FFA9-3449-E61B-4707A2E8C7D5}"/>
              </a:ext>
            </a:extLst>
          </p:cNvPr>
          <p:cNvSpPr>
            <a:spLocks noGrp="1"/>
          </p:cNvSpPr>
          <p:nvPr>
            <p:ph type="title"/>
          </p:nvPr>
        </p:nvSpPr>
        <p:spPr>
          <a:xfrm>
            <a:off x="646111" y="452718"/>
            <a:ext cx="9404723" cy="891173"/>
          </a:xfrm>
        </p:spPr>
        <p:txBody>
          <a:bodyPr/>
          <a:lstStyle/>
          <a:p>
            <a:r>
              <a:rPr lang="en-ZA" dirty="0"/>
              <a:t>Due Diligence </a:t>
            </a:r>
            <a:br>
              <a:rPr lang="en-ZA" dirty="0"/>
            </a:br>
            <a:r>
              <a:rPr lang="en-ZA" dirty="0"/>
              <a:t>On-Boarding and Transactions </a:t>
            </a:r>
          </a:p>
        </p:txBody>
      </p:sp>
      <p:sp>
        <p:nvSpPr>
          <p:cNvPr id="4" name="TextBox 3">
            <a:extLst>
              <a:ext uri="{FF2B5EF4-FFF2-40B4-BE49-F238E27FC236}">
                <a16:creationId xmlns:a16="http://schemas.microsoft.com/office/drawing/2014/main" id="{1BC2E08F-E571-B20B-2490-3CF5034E91BF}"/>
              </a:ext>
            </a:extLst>
          </p:cNvPr>
          <p:cNvSpPr txBox="1">
            <a:spLocks/>
          </p:cNvSpPr>
          <p:nvPr/>
        </p:nvSpPr>
        <p:spPr>
          <a:xfrm>
            <a:off x="1457325" y="5819775"/>
            <a:ext cx="8429625" cy="779681"/>
          </a:xfrm>
          <a:prstGeom prst="rect">
            <a:avLst/>
          </a:prstGeom>
          <a:noFill/>
        </p:spPr>
        <p:txBody>
          <a:bodyPr wrap="square" rtlCol="0">
            <a:normAutofit/>
          </a:bodyPr>
          <a:lstStyle/>
          <a:p>
            <a:pPr algn="l"/>
            <a:endParaRPr lang="en-ZA" sz="1800" b="0" i="0" u="none" strike="noStrike" baseline="0" dirty="0">
              <a:solidFill>
                <a:srgbClr val="000000"/>
              </a:solidFill>
              <a:latin typeface="Arial" panose="020B0604020202020204" pitchFamily="34" charset="0"/>
            </a:endParaRPr>
          </a:p>
        </p:txBody>
      </p:sp>
      <p:pic>
        <p:nvPicPr>
          <p:cNvPr id="5" name="Content Placeholder 4">
            <a:extLst>
              <a:ext uri="{FF2B5EF4-FFF2-40B4-BE49-F238E27FC236}">
                <a16:creationId xmlns:a16="http://schemas.microsoft.com/office/drawing/2014/main" id="{172CC756-01E7-46AA-2014-713301DAA8E4}"/>
              </a:ext>
            </a:extLst>
          </p:cNvPr>
          <p:cNvPicPr>
            <a:picLocks noGrp="1" noChangeAspect="1"/>
          </p:cNvPicPr>
          <p:nvPr>
            <p:ph idx="1"/>
          </p:nvPr>
        </p:nvPicPr>
        <p:blipFill>
          <a:blip r:embed="rId2"/>
          <a:stretch>
            <a:fillRect/>
          </a:stretch>
        </p:blipFill>
        <p:spPr>
          <a:xfrm>
            <a:off x="723900" y="1771650"/>
            <a:ext cx="7395092" cy="4476750"/>
          </a:xfrm>
        </p:spPr>
      </p:pic>
    </p:spTree>
    <p:extLst>
      <p:ext uri="{BB962C8B-B14F-4D97-AF65-F5344CB8AC3E}">
        <p14:creationId xmlns:p14="http://schemas.microsoft.com/office/powerpoint/2010/main" val="3622635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343D-FFA9-3449-E61B-4707A2E8C7D5}"/>
              </a:ext>
            </a:extLst>
          </p:cNvPr>
          <p:cNvSpPr>
            <a:spLocks noGrp="1"/>
          </p:cNvSpPr>
          <p:nvPr>
            <p:ph type="title"/>
          </p:nvPr>
        </p:nvSpPr>
        <p:spPr>
          <a:xfrm>
            <a:off x="646111" y="452718"/>
            <a:ext cx="9802814" cy="891173"/>
          </a:xfrm>
        </p:spPr>
        <p:txBody>
          <a:bodyPr/>
          <a:lstStyle/>
          <a:p>
            <a:r>
              <a:rPr lang="en-ZA" dirty="0"/>
              <a:t>TFS – Targeted Financial Sanctions List</a:t>
            </a:r>
          </a:p>
        </p:txBody>
      </p:sp>
      <p:sp>
        <p:nvSpPr>
          <p:cNvPr id="4" name="TextBox 3">
            <a:extLst>
              <a:ext uri="{FF2B5EF4-FFF2-40B4-BE49-F238E27FC236}">
                <a16:creationId xmlns:a16="http://schemas.microsoft.com/office/drawing/2014/main" id="{1BC2E08F-E571-B20B-2490-3CF5034E91BF}"/>
              </a:ext>
            </a:extLst>
          </p:cNvPr>
          <p:cNvSpPr txBox="1">
            <a:spLocks/>
          </p:cNvSpPr>
          <p:nvPr/>
        </p:nvSpPr>
        <p:spPr>
          <a:xfrm>
            <a:off x="1457325" y="5781675"/>
            <a:ext cx="8429625" cy="779681"/>
          </a:xfrm>
          <a:prstGeom prst="rect">
            <a:avLst/>
          </a:prstGeom>
          <a:noFill/>
        </p:spPr>
        <p:txBody>
          <a:bodyPr wrap="square" rtlCol="0">
            <a:normAutofit/>
          </a:bodyPr>
          <a:lstStyle/>
          <a:p>
            <a:pPr algn="l"/>
            <a:r>
              <a:rPr lang="en-ZA" dirty="0"/>
              <a:t>This list is updated periodically and every FIC client of yours must be scrutinised against this list as and when it is updated</a:t>
            </a:r>
            <a:endParaRPr lang="en-ZA" sz="1800" b="0" i="0" u="none" strike="noStrike" baseline="0" dirty="0">
              <a:solidFill>
                <a:srgbClr val="000000"/>
              </a:solidFill>
              <a:latin typeface="Arial" panose="020B0604020202020204" pitchFamily="34" charset="0"/>
            </a:endParaRPr>
          </a:p>
        </p:txBody>
      </p:sp>
      <p:pic>
        <p:nvPicPr>
          <p:cNvPr id="8" name="Content Placeholder 7">
            <a:extLst>
              <a:ext uri="{FF2B5EF4-FFF2-40B4-BE49-F238E27FC236}">
                <a16:creationId xmlns:a16="http://schemas.microsoft.com/office/drawing/2014/main" id="{FF5047E9-ED4C-9EBC-3AE8-F0F8A9E2B3D6}"/>
              </a:ext>
            </a:extLst>
          </p:cNvPr>
          <p:cNvPicPr>
            <a:picLocks noGrp="1" noChangeAspect="1"/>
          </p:cNvPicPr>
          <p:nvPr>
            <p:ph idx="1"/>
          </p:nvPr>
        </p:nvPicPr>
        <p:blipFill>
          <a:blip r:embed="rId2"/>
          <a:stretch>
            <a:fillRect/>
          </a:stretch>
        </p:blipFill>
        <p:spPr>
          <a:xfrm>
            <a:off x="1073943" y="1298494"/>
            <a:ext cx="8947150" cy="4261012"/>
          </a:xfrm>
        </p:spPr>
      </p:pic>
    </p:spTree>
    <p:extLst>
      <p:ext uri="{BB962C8B-B14F-4D97-AF65-F5344CB8AC3E}">
        <p14:creationId xmlns:p14="http://schemas.microsoft.com/office/powerpoint/2010/main" val="3069691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343D-FFA9-3449-E61B-4707A2E8C7D5}"/>
              </a:ext>
            </a:extLst>
          </p:cNvPr>
          <p:cNvSpPr>
            <a:spLocks noGrp="1"/>
          </p:cNvSpPr>
          <p:nvPr>
            <p:ph type="title"/>
          </p:nvPr>
        </p:nvSpPr>
        <p:spPr>
          <a:xfrm>
            <a:off x="646111" y="452718"/>
            <a:ext cx="9404723" cy="652182"/>
          </a:xfrm>
        </p:spPr>
        <p:txBody>
          <a:bodyPr/>
          <a:lstStyle/>
          <a:p>
            <a:r>
              <a:rPr lang="en-ZA" sz="1800" dirty="0"/>
              <a:t>RMCP – Risk Management and Compliance Program</a:t>
            </a:r>
            <a:br>
              <a:rPr lang="en-ZA" dirty="0"/>
            </a:br>
            <a:br>
              <a:rPr lang="en-ZA" dirty="0"/>
            </a:br>
            <a:endParaRPr lang="en-ZA" dirty="0"/>
          </a:p>
        </p:txBody>
      </p:sp>
      <p:sp>
        <p:nvSpPr>
          <p:cNvPr id="3" name="Content Placeholder 2">
            <a:extLst>
              <a:ext uri="{FF2B5EF4-FFF2-40B4-BE49-F238E27FC236}">
                <a16:creationId xmlns:a16="http://schemas.microsoft.com/office/drawing/2014/main" id="{EFE45436-5252-503E-0BD6-777C5CE4DEC5}"/>
              </a:ext>
            </a:extLst>
          </p:cNvPr>
          <p:cNvSpPr>
            <a:spLocks noGrp="1"/>
          </p:cNvSpPr>
          <p:nvPr>
            <p:ph idx="1"/>
          </p:nvPr>
        </p:nvSpPr>
        <p:spPr>
          <a:xfrm>
            <a:off x="293687" y="876300"/>
            <a:ext cx="8946541" cy="809626"/>
          </a:xfrm>
        </p:spPr>
        <p:txBody>
          <a:bodyPr>
            <a:normAutofit/>
          </a:bodyPr>
          <a:lstStyle/>
          <a:p>
            <a:pPr marL="457200" lvl="1" indent="0">
              <a:buNone/>
            </a:pPr>
            <a:r>
              <a:rPr lang="en-ZA" sz="1200" dirty="0">
                <a:hlinkClick r:id="rId2"/>
              </a:rPr>
              <a:t>https://www.fic.gov.za/amendments/Pages/riskmanagement.aspx</a:t>
            </a:r>
            <a:endParaRPr lang="en-ZA" sz="1200" dirty="0"/>
          </a:p>
          <a:p>
            <a:pPr marL="457200" lvl="1" indent="0">
              <a:buNone/>
            </a:pPr>
            <a:endParaRPr lang="en-ZA" sz="1200" dirty="0"/>
          </a:p>
        </p:txBody>
      </p:sp>
      <p:pic>
        <p:nvPicPr>
          <p:cNvPr id="5" name="Picture 4">
            <a:extLst>
              <a:ext uri="{FF2B5EF4-FFF2-40B4-BE49-F238E27FC236}">
                <a16:creationId xmlns:a16="http://schemas.microsoft.com/office/drawing/2014/main" id="{248DA728-A8D8-7E40-747B-811249A15F5A}"/>
              </a:ext>
            </a:extLst>
          </p:cNvPr>
          <p:cNvPicPr>
            <a:picLocks noChangeAspect="1"/>
          </p:cNvPicPr>
          <p:nvPr/>
        </p:nvPicPr>
        <p:blipFill>
          <a:blip r:embed="rId3"/>
          <a:stretch>
            <a:fillRect/>
          </a:stretch>
        </p:blipFill>
        <p:spPr>
          <a:xfrm>
            <a:off x="646111" y="1104900"/>
            <a:ext cx="10488614" cy="5686424"/>
          </a:xfrm>
          <a:prstGeom prst="rect">
            <a:avLst/>
          </a:prstGeom>
        </p:spPr>
      </p:pic>
    </p:spTree>
    <p:extLst>
      <p:ext uri="{BB962C8B-B14F-4D97-AF65-F5344CB8AC3E}">
        <p14:creationId xmlns:p14="http://schemas.microsoft.com/office/powerpoint/2010/main" val="1157049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343D-FFA9-3449-E61B-4707A2E8C7D5}"/>
              </a:ext>
            </a:extLst>
          </p:cNvPr>
          <p:cNvSpPr>
            <a:spLocks noGrp="1"/>
          </p:cNvSpPr>
          <p:nvPr>
            <p:ph type="title"/>
          </p:nvPr>
        </p:nvSpPr>
        <p:spPr>
          <a:xfrm>
            <a:off x="646111" y="452718"/>
            <a:ext cx="9404723" cy="891173"/>
          </a:xfrm>
        </p:spPr>
        <p:txBody>
          <a:bodyPr/>
          <a:lstStyle/>
          <a:p>
            <a:r>
              <a:rPr lang="en-ZA" dirty="0"/>
              <a:t>RMCP</a:t>
            </a:r>
            <a:br>
              <a:rPr lang="en-ZA" dirty="0"/>
            </a:br>
            <a:endParaRPr lang="en-ZA" dirty="0"/>
          </a:p>
        </p:txBody>
      </p:sp>
      <p:sp>
        <p:nvSpPr>
          <p:cNvPr id="3" name="Content Placeholder 2">
            <a:extLst>
              <a:ext uri="{FF2B5EF4-FFF2-40B4-BE49-F238E27FC236}">
                <a16:creationId xmlns:a16="http://schemas.microsoft.com/office/drawing/2014/main" id="{EFE45436-5252-503E-0BD6-777C5CE4DEC5}"/>
              </a:ext>
            </a:extLst>
          </p:cNvPr>
          <p:cNvSpPr>
            <a:spLocks noGrp="1"/>
          </p:cNvSpPr>
          <p:nvPr>
            <p:ph idx="1"/>
          </p:nvPr>
        </p:nvSpPr>
        <p:spPr>
          <a:xfrm>
            <a:off x="1104293" y="1190625"/>
            <a:ext cx="8946541" cy="5583035"/>
          </a:xfrm>
        </p:spPr>
        <p:txBody>
          <a:bodyPr>
            <a:normAutofit lnSpcReduction="10000"/>
          </a:bodyPr>
          <a:lstStyle/>
          <a:p>
            <a:r>
              <a:rPr lang="en-ZA" sz="1800" b="0" i="0" u="none" strike="noStrike" baseline="0" dirty="0">
                <a:latin typeface="Arial" panose="020B0604020202020204" pitchFamily="34" charset="0"/>
              </a:rPr>
              <a:t>Section 42 of the FIC Act places an obligation on accountable institutions to develop, document, maintain and implement a RMCP </a:t>
            </a:r>
          </a:p>
          <a:p>
            <a:r>
              <a:rPr lang="en-ZA" sz="1800" dirty="0">
                <a:latin typeface="Arial" panose="020B0604020202020204" pitchFamily="34" charset="0"/>
              </a:rPr>
              <a:t>Needs to apply a risk based approach</a:t>
            </a:r>
          </a:p>
          <a:p>
            <a:r>
              <a:rPr lang="en-ZA" sz="1800" b="0" i="0" u="none" strike="noStrike" baseline="0" dirty="0">
                <a:latin typeface="Arial" panose="020B0604020202020204" pitchFamily="34" charset="0"/>
              </a:rPr>
              <a:t>Commensurate with the size of the practice and nature of your clients and the services offered.</a:t>
            </a:r>
          </a:p>
          <a:p>
            <a:pPr marL="0" indent="0">
              <a:buNone/>
            </a:pPr>
            <a:r>
              <a:rPr lang="en-ZA" sz="1800" dirty="0">
                <a:latin typeface="Arial" panose="020B0604020202020204" pitchFamily="34" charset="0"/>
              </a:rPr>
              <a:t>	</a:t>
            </a:r>
            <a:r>
              <a:rPr lang="en-ZA" sz="1800" dirty="0" err="1">
                <a:latin typeface="Arial" panose="020B0604020202020204" pitchFamily="34" charset="0"/>
              </a:rPr>
              <a:t>Ie</a:t>
            </a:r>
            <a:r>
              <a:rPr lang="en-ZA" sz="1800" dirty="0">
                <a:latin typeface="Arial" panose="020B0604020202020204" pitchFamily="34" charset="0"/>
              </a:rPr>
              <a:t> could be relatively simple or fairly complex</a:t>
            </a:r>
            <a:endParaRPr lang="en-ZA" sz="1800" b="0" i="0" u="none" strike="noStrike" baseline="0" dirty="0">
              <a:latin typeface="Arial" panose="020B0604020202020204" pitchFamily="34" charset="0"/>
            </a:endParaRPr>
          </a:p>
          <a:p>
            <a:r>
              <a:rPr lang="en-ZA" sz="1800" b="0" i="0" u="none" strike="noStrike" baseline="0" dirty="0">
                <a:latin typeface="Arial" panose="020B0604020202020204" pitchFamily="34" charset="0"/>
              </a:rPr>
              <a:t>Indicate the compliance officer</a:t>
            </a:r>
          </a:p>
          <a:p>
            <a:r>
              <a:rPr lang="en-ZA" sz="1800" b="0" i="0" u="none" strike="noStrike" baseline="0" dirty="0">
                <a:latin typeface="Arial" panose="020B0604020202020204" pitchFamily="34" charset="0"/>
              </a:rPr>
              <a:t>Information gathered </a:t>
            </a:r>
            <a:r>
              <a:rPr lang="en-ZA" sz="1800" b="0" i="0" u="none" strike="noStrike" baseline="0" dirty="0" err="1">
                <a:latin typeface="Arial" panose="020B0604020202020204" pitchFamily="34" charset="0"/>
              </a:rPr>
              <a:t>ito</a:t>
            </a:r>
            <a:r>
              <a:rPr lang="en-ZA" sz="1800" b="0" i="0" u="none" strike="noStrike" baseline="0" dirty="0">
                <a:latin typeface="Arial" panose="020B0604020202020204" pitchFamily="34" charset="0"/>
              </a:rPr>
              <a:t> client identity and demographics</a:t>
            </a:r>
          </a:p>
          <a:p>
            <a:r>
              <a:rPr lang="en-ZA" sz="1800" b="0" i="0" u="none" strike="noStrike" baseline="0" dirty="0">
                <a:latin typeface="Arial" panose="020B0604020202020204" pitchFamily="34" charset="0"/>
              </a:rPr>
              <a:t>Documents gathered and stored to verify</a:t>
            </a:r>
          </a:p>
          <a:p>
            <a:r>
              <a:rPr lang="en-ZA" sz="1800" dirty="0">
                <a:latin typeface="Arial" panose="020B0604020202020204" pitchFamily="34" charset="0"/>
              </a:rPr>
              <a:t>Declarations requested </a:t>
            </a:r>
          </a:p>
          <a:p>
            <a:r>
              <a:rPr lang="en-ZA" sz="1800" b="0" i="0" u="none" strike="noStrike" baseline="0" dirty="0">
                <a:latin typeface="Arial" panose="020B0604020202020204" pitchFamily="34" charset="0"/>
              </a:rPr>
              <a:t>Due diligence details </a:t>
            </a:r>
          </a:p>
          <a:p>
            <a:r>
              <a:rPr lang="en-ZA" sz="1800" dirty="0">
                <a:latin typeface="Arial" panose="020B0604020202020204" pitchFamily="34" charset="0"/>
              </a:rPr>
              <a:t>Contents and procedures must be communicated to all staff</a:t>
            </a:r>
          </a:p>
          <a:p>
            <a:r>
              <a:rPr lang="en-ZA" sz="1800" b="0" i="0" u="none" strike="noStrike" baseline="0" dirty="0">
                <a:latin typeface="Arial" panose="020B0604020202020204" pitchFamily="34" charset="0"/>
              </a:rPr>
              <a:t>Available for reference</a:t>
            </a:r>
          </a:p>
          <a:p>
            <a:r>
              <a:rPr lang="en-ZA" sz="1800" dirty="0">
                <a:latin typeface="Arial" panose="020B0604020202020204" pitchFamily="34" charset="0"/>
              </a:rPr>
              <a:t>Indicate Record keeping, where , how and what medium</a:t>
            </a:r>
          </a:p>
          <a:p>
            <a:r>
              <a:rPr lang="en-ZA" sz="1800" b="0" i="0" u="none" strike="noStrike" baseline="0" dirty="0">
                <a:latin typeface="Arial" panose="020B0604020202020204" pitchFamily="34" charset="0"/>
              </a:rPr>
              <a:t>Reviewed regularly</a:t>
            </a:r>
          </a:p>
          <a:p>
            <a:endParaRPr lang="en-ZA" dirty="0"/>
          </a:p>
        </p:txBody>
      </p:sp>
    </p:spTree>
    <p:extLst>
      <p:ext uri="{BB962C8B-B14F-4D97-AF65-F5344CB8AC3E}">
        <p14:creationId xmlns:p14="http://schemas.microsoft.com/office/powerpoint/2010/main" val="2445427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343D-FFA9-3449-E61B-4707A2E8C7D5}"/>
              </a:ext>
            </a:extLst>
          </p:cNvPr>
          <p:cNvSpPr>
            <a:spLocks noGrp="1"/>
          </p:cNvSpPr>
          <p:nvPr>
            <p:ph type="title"/>
          </p:nvPr>
        </p:nvSpPr>
        <p:spPr>
          <a:xfrm>
            <a:off x="646111" y="452718"/>
            <a:ext cx="9404723" cy="891173"/>
          </a:xfrm>
        </p:spPr>
        <p:txBody>
          <a:bodyPr/>
          <a:lstStyle/>
          <a:p>
            <a:r>
              <a:rPr lang="en-ZA" dirty="0"/>
              <a:t>Record Keeping</a:t>
            </a:r>
            <a:br>
              <a:rPr lang="en-ZA" dirty="0"/>
            </a:br>
            <a:endParaRPr lang="en-ZA" dirty="0"/>
          </a:p>
        </p:txBody>
      </p:sp>
      <p:sp>
        <p:nvSpPr>
          <p:cNvPr id="3" name="Content Placeholder 2">
            <a:extLst>
              <a:ext uri="{FF2B5EF4-FFF2-40B4-BE49-F238E27FC236}">
                <a16:creationId xmlns:a16="http://schemas.microsoft.com/office/drawing/2014/main" id="{EFE45436-5252-503E-0BD6-777C5CE4DEC5}"/>
              </a:ext>
            </a:extLst>
          </p:cNvPr>
          <p:cNvSpPr>
            <a:spLocks noGrp="1"/>
          </p:cNvSpPr>
          <p:nvPr>
            <p:ph idx="1"/>
          </p:nvPr>
        </p:nvSpPr>
        <p:spPr>
          <a:xfrm>
            <a:off x="1104293" y="1238251"/>
            <a:ext cx="8946541" cy="5535410"/>
          </a:xfrm>
        </p:spPr>
        <p:txBody>
          <a:bodyPr>
            <a:normAutofit lnSpcReduction="10000"/>
          </a:bodyPr>
          <a:lstStyle/>
          <a:p>
            <a:pPr marL="800100" lvl="1"/>
            <a:r>
              <a:rPr lang="en-ZA" dirty="0"/>
              <a:t>Section 22 of the FIC act provides for an obligation to keep records </a:t>
            </a:r>
          </a:p>
          <a:p>
            <a:pPr marL="800100" lvl="1"/>
            <a:r>
              <a:rPr lang="en-ZA" dirty="0"/>
              <a:t>Records of the following must be kept</a:t>
            </a:r>
          </a:p>
          <a:p>
            <a:pPr marL="1200150" lvl="2"/>
            <a:r>
              <a:rPr lang="en-ZA" dirty="0"/>
              <a:t>Information re client identification (demographics)</a:t>
            </a:r>
          </a:p>
          <a:p>
            <a:pPr marL="1200150" lvl="2"/>
            <a:r>
              <a:rPr lang="en-ZA" dirty="0"/>
              <a:t>Documentation</a:t>
            </a:r>
          </a:p>
          <a:p>
            <a:pPr marL="1200150" lvl="2"/>
            <a:r>
              <a:rPr lang="en-ZA" dirty="0"/>
              <a:t>Client declarations</a:t>
            </a:r>
          </a:p>
          <a:p>
            <a:pPr marL="1200150" lvl="2"/>
            <a:r>
              <a:rPr lang="en-ZA" dirty="0"/>
              <a:t>transactions </a:t>
            </a:r>
          </a:p>
          <a:p>
            <a:pPr marL="1200150" lvl="2"/>
            <a:r>
              <a:rPr lang="en-ZA" dirty="0"/>
              <a:t>due diligence</a:t>
            </a:r>
          </a:p>
          <a:p>
            <a:pPr marL="800100" lvl="1"/>
            <a:r>
              <a:rPr lang="en-ZA" dirty="0"/>
              <a:t>Records must include date, references and person who conducted the due diligence and any other pertinent info to enable a trace</a:t>
            </a:r>
          </a:p>
          <a:p>
            <a:pPr marL="800100" lvl="1"/>
            <a:r>
              <a:rPr lang="en-ZA" dirty="0"/>
              <a:t>Records must be easily accessible by the practice.</a:t>
            </a:r>
          </a:p>
          <a:p>
            <a:pPr marL="800100" lvl="1"/>
            <a:r>
              <a:rPr lang="en-ZA" dirty="0"/>
              <a:t>Must be ready available to the FIC when required</a:t>
            </a:r>
          </a:p>
          <a:p>
            <a:pPr marL="800100" lvl="1"/>
            <a:r>
              <a:rPr lang="en-ZA" dirty="0"/>
              <a:t>Must be able to be reproduced in a legible format (</a:t>
            </a:r>
            <a:r>
              <a:rPr lang="en-ZA" dirty="0" err="1"/>
              <a:t>ie</a:t>
            </a:r>
            <a:r>
              <a:rPr lang="en-ZA" dirty="0"/>
              <a:t> reports)</a:t>
            </a:r>
          </a:p>
          <a:p>
            <a:pPr marL="800100" lvl="1"/>
            <a:r>
              <a:rPr lang="en-ZA" dirty="0"/>
              <a:t>Must be tamper proof and prevent unauthorised access</a:t>
            </a:r>
          </a:p>
          <a:p>
            <a:pPr marL="800100" lvl="1"/>
            <a:r>
              <a:rPr lang="en-ZA" dirty="0"/>
              <a:t>Be kept for a minimum period of 5 years</a:t>
            </a:r>
          </a:p>
          <a:p>
            <a:pPr marL="800100" lvl="1"/>
            <a:r>
              <a:rPr lang="en-ZA" dirty="0"/>
              <a:t>All elements of record keeping must be detailed in the RMCP</a:t>
            </a:r>
          </a:p>
          <a:p>
            <a:pPr marL="457200" lvl="1" indent="0">
              <a:buNone/>
            </a:pPr>
            <a:endParaRPr lang="en-ZA" dirty="0"/>
          </a:p>
          <a:p>
            <a:endParaRPr lang="en-ZA" dirty="0"/>
          </a:p>
        </p:txBody>
      </p:sp>
      <p:sp>
        <p:nvSpPr>
          <p:cNvPr id="4" name="TextBox 3">
            <a:extLst>
              <a:ext uri="{FF2B5EF4-FFF2-40B4-BE49-F238E27FC236}">
                <a16:creationId xmlns:a16="http://schemas.microsoft.com/office/drawing/2014/main" id="{1BC2E08F-E571-B20B-2490-3CF5034E91BF}"/>
              </a:ext>
            </a:extLst>
          </p:cNvPr>
          <p:cNvSpPr txBox="1">
            <a:spLocks/>
          </p:cNvSpPr>
          <p:nvPr/>
        </p:nvSpPr>
        <p:spPr>
          <a:xfrm>
            <a:off x="1457325" y="5819775"/>
            <a:ext cx="8429625" cy="779681"/>
          </a:xfrm>
          <a:prstGeom prst="rect">
            <a:avLst/>
          </a:prstGeom>
          <a:noFill/>
        </p:spPr>
        <p:txBody>
          <a:bodyPr wrap="square" rtlCol="0">
            <a:normAutofit/>
          </a:bodyPr>
          <a:lstStyle/>
          <a:p>
            <a:pPr algn="l"/>
            <a:endParaRPr lang="en-ZA"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4043919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B540-091E-AF23-F986-4DFC127233DC}"/>
              </a:ext>
            </a:extLst>
          </p:cNvPr>
          <p:cNvSpPr>
            <a:spLocks noGrp="1"/>
          </p:cNvSpPr>
          <p:nvPr>
            <p:ph type="title"/>
          </p:nvPr>
        </p:nvSpPr>
        <p:spPr/>
        <p:txBody>
          <a:bodyPr/>
          <a:lstStyle/>
          <a:p>
            <a:r>
              <a:rPr lang="en-ZA" dirty="0"/>
              <a:t>SHOW SOFTWARE</a:t>
            </a:r>
          </a:p>
        </p:txBody>
      </p:sp>
      <p:sp>
        <p:nvSpPr>
          <p:cNvPr id="3" name="Content Placeholder 2">
            <a:extLst>
              <a:ext uri="{FF2B5EF4-FFF2-40B4-BE49-F238E27FC236}">
                <a16:creationId xmlns:a16="http://schemas.microsoft.com/office/drawing/2014/main" id="{C3925EB8-7945-0C69-035B-2AEBBFB1583D}"/>
              </a:ext>
            </a:extLst>
          </p:cNvPr>
          <p:cNvSpPr>
            <a:spLocks noGrp="1"/>
          </p:cNvSpPr>
          <p:nvPr>
            <p:ph idx="1"/>
          </p:nvPr>
        </p:nvSpPr>
        <p:spPr/>
        <p:txBody>
          <a:bodyPr/>
          <a:lstStyle/>
          <a:p>
            <a:endParaRPr lang="en-ZA"/>
          </a:p>
        </p:txBody>
      </p:sp>
    </p:spTree>
    <p:extLst>
      <p:ext uri="{BB962C8B-B14F-4D97-AF65-F5344CB8AC3E}">
        <p14:creationId xmlns:p14="http://schemas.microsoft.com/office/powerpoint/2010/main" val="3919449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343D-FFA9-3449-E61B-4707A2E8C7D5}"/>
              </a:ext>
            </a:extLst>
          </p:cNvPr>
          <p:cNvSpPr>
            <a:spLocks noGrp="1"/>
          </p:cNvSpPr>
          <p:nvPr>
            <p:ph type="title"/>
          </p:nvPr>
        </p:nvSpPr>
        <p:spPr>
          <a:xfrm>
            <a:off x="646111" y="452718"/>
            <a:ext cx="9404723" cy="891173"/>
          </a:xfrm>
        </p:spPr>
        <p:txBody>
          <a:bodyPr/>
          <a:lstStyle/>
          <a:p>
            <a:r>
              <a:rPr lang="en-ZA" dirty="0"/>
              <a:t>Sky - FICA</a:t>
            </a:r>
            <a:br>
              <a:rPr lang="en-ZA" dirty="0"/>
            </a:br>
            <a:endParaRPr lang="en-ZA" dirty="0"/>
          </a:p>
        </p:txBody>
      </p:sp>
      <p:sp>
        <p:nvSpPr>
          <p:cNvPr id="3" name="Content Placeholder 2">
            <a:extLst>
              <a:ext uri="{FF2B5EF4-FFF2-40B4-BE49-F238E27FC236}">
                <a16:creationId xmlns:a16="http://schemas.microsoft.com/office/drawing/2014/main" id="{EFE45436-5252-503E-0BD6-777C5CE4DEC5}"/>
              </a:ext>
            </a:extLst>
          </p:cNvPr>
          <p:cNvSpPr>
            <a:spLocks noGrp="1"/>
          </p:cNvSpPr>
          <p:nvPr>
            <p:ph idx="1"/>
          </p:nvPr>
        </p:nvSpPr>
        <p:spPr>
          <a:xfrm>
            <a:off x="1104293" y="1043420"/>
            <a:ext cx="8946541" cy="5471679"/>
          </a:xfrm>
        </p:spPr>
        <p:txBody>
          <a:bodyPr>
            <a:normAutofit/>
          </a:bodyPr>
          <a:lstStyle/>
          <a:p>
            <a:pPr marL="0" indent="0">
              <a:buNone/>
            </a:pPr>
            <a:endParaRPr lang="en-ZA" dirty="0"/>
          </a:p>
          <a:p>
            <a:pPr marL="457200" lvl="1" indent="0">
              <a:buNone/>
            </a:pPr>
            <a:endParaRPr lang="en-ZA" dirty="0"/>
          </a:p>
          <a:p>
            <a:r>
              <a:rPr lang="en-ZA" dirty="0"/>
              <a:t>Separate additional module</a:t>
            </a:r>
          </a:p>
          <a:p>
            <a:r>
              <a:rPr lang="en-ZA" dirty="0"/>
              <a:t>A FICA client is a Tax or Sec client as well as sub links directors/shareholders/members/trustees/beneficiaries etc</a:t>
            </a:r>
          </a:p>
          <a:p>
            <a:r>
              <a:rPr lang="en-ZA" dirty="0"/>
              <a:t>It is unique, </a:t>
            </a:r>
            <a:r>
              <a:rPr lang="en-ZA" dirty="0" err="1"/>
              <a:t>eg</a:t>
            </a:r>
            <a:r>
              <a:rPr lang="en-ZA" dirty="0"/>
              <a:t> only once irrespective if director of multiple companies</a:t>
            </a:r>
          </a:p>
          <a:p>
            <a:r>
              <a:rPr lang="en-ZA" dirty="0"/>
              <a:t>Have to use other module specifically </a:t>
            </a:r>
            <a:r>
              <a:rPr lang="en-ZA" dirty="0" err="1"/>
              <a:t>SkySec</a:t>
            </a:r>
            <a:endParaRPr lang="en-ZA" dirty="0"/>
          </a:p>
          <a:p>
            <a:endParaRPr lang="en-ZA" dirty="0"/>
          </a:p>
          <a:p>
            <a:endParaRPr lang="en-ZA" dirty="0"/>
          </a:p>
        </p:txBody>
      </p:sp>
      <p:sp>
        <p:nvSpPr>
          <p:cNvPr id="4" name="TextBox 3">
            <a:extLst>
              <a:ext uri="{FF2B5EF4-FFF2-40B4-BE49-F238E27FC236}">
                <a16:creationId xmlns:a16="http://schemas.microsoft.com/office/drawing/2014/main" id="{1BC2E08F-E571-B20B-2490-3CF5034E91BF}"/>
              </a:ext>
            </a:extLst>
          </p:cNvPr>
          <p:cNvSpPr txBox="1">
            <a:spLocks/>
          </p:cNvSpPr>
          <p:nvPr/>
        </p:nvSpPr>
        <p:spPr>
          <a:xfrm>
            <a:off x="1457325" y="5391151"/>
            <a:ext cx="8429625" cy="1208305"/>
          </a:xfrm>
          <a:prstGeom prst="rect">
            <a:avLst/>
          </a:prstGeom>
          <a:noFill/>
        </p:spPr>
        <p:txBody>
          <a:bodyPr wrap="square" rtlCol="0">
            <a:normAutofit/>
          </a:bodyPr>
          <a:lstStyle/>
          <a:p>
            <a:endParaRPr lang="en-ZA" dirty="0"/>
          </a:p>
        </p:txBody>
      </p:sp>
    </p:spTree>
    <p:extLst>
      <p:ext uri="{BB962C8B-B14F-4D97-AF65-F5344CB8AC3E}">
        <p14:creationId xmlns:p14="http://schemas.microsoft.com/office/powerpoint/2010/main" val="476699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343D-FFA9-3449-E61B-4707A2E8C7D5}"/>
              </a:ext>
            </a:extLst>
          </p:cNvPr>
          <p:cNvSpPr>
            <a:spLocks noGrp="1"/>
          </p:cNvSpPr>
          <p:nvPr>
            <p:ph type="title"/>
          </p:nvPr>
        </p:nvSpPr>
        <p:spPr>
          <a:xfrm>
            <a:off x="646111" y="452718"/>
            <a:ext cx="9404723" cy="891173"/>
          </a:xfrm>
        </p:spPr>
        <p:txBody>
          <a:bodyPr/>
          <a:lstStyle/>
          <a:p>
            <a:r>
              <a:rPr lang="en-ZA" dirty="0"/>
              <a:t>Sky - FICA</a:t>
            </a:r>
            <a:br>
              <a:rPr lang="en-ZA" dirty="0"/>
            </a:br>
            <a:endParaRPr lang="en-ZA" dirty="0"/>
          </a:p>
        </p:txBody>
      </p:sp>
      <p:sp>
        <p:nvSpPr>
          <p:cNvPr id="3" name="Content Placeholder 2">
            <a:extLst>
              <a:ext uri="{FF2B5EF4-FFF2-40B4-BE49-F238E27FC236}">
                <a16:creationId xmlns:a16="http://schemas.microsoft.com/office/drawing/2014/main" id="{EFE45436-5252-503E-0BD6-777C5CE4DEC5}"/>
              </a:ext>
            </a:extLst>
          </p:cNvPr>
          <p:cNvSpPr>
            <a:spLocks noGrp="1"/>
          </p:cNvSpPr>
          <p:nvPr>
            <p:ph idx="1"/>
          </p:nvPr>
        </p:nvSpPr>
        <p:spPr>
          <a:xfrm>
            <a:off x="1104293" y="1043420"/>
            <a:ext cx="8946541" cy="5471679"/>
          </a:xfrm>
        </p:spPr>
        <p:txBody>
          <a:bodyPr>
            <a:normAutofit lnSpcReduction="10000"/>
          </a:bodyPr>
          <a:lstStyle/>
          <a:p>
            <a:pPr marL="0" indent="0">
              <a:buNone/>
            </a:pPr>
            <a:endParaRPr lang="en-ZA" dirty="0"/>
          </a:p>
          <a:p>
            <a:pPr marL="457200" lvl="1" indent="0">
              <a:buNone/>
            </a:pPr>
            <a:endParaRPr lang="en-ZA" dirty="0"/>
          </a:p>
          <a:p>
            <a:r>
              <a:rPr lang="en-ZA" dirty="0"/>
              <a:t>Price</a:t>
            </a:r>
          </a:p>
          <a:p>
            <a:pPr marL="0" indent="0">
              <a:buNone/>
            </a:pPr>
            <a:endParaRPr lang="en-ZA" dirty="0"/>
          </a:p>
          <a:p>
            <a:pPr marL="0" indent="0">
              <a:buNone/>
            </a:pPr>
            <a:r>
              <a:rPr lang="en-ZA" dirty="0"/>
              <a:t>R 2200.00 once of initiation or setup fee</a:t>
            </a:r>
          </a:p>
          <a:p>
            <a:pPr marL="0" indent="0">
              <a:buNone/>
            </a:pPr>
            <a:endParaRPr lang="en-ZA" dirty="0"/>
          </a:p>
          <a:p>
            <a:pPr marL="0" indent="0">
              <a:buNone/>
            </a:pPr>
            <a:r>
              <a:rPr lang="en-ZA" dirty="0"/>
              <a:t>And</a:t>
            </a:r>
          </a:p>
          <a:p>
            <a:pPr marL="0" indent="0">
              <a:buNone/>
            </a:pPr>
            <a:endParaRPr lang="en-ZA" dirty="0"/>
          </a:p>
          <a:p>
            <a:pPr marL="0" indent="0">
              <a:buNone/>
            </a:pPr>
            <a:r>
              <a:rPr lang="en-ZA" dirty="0"/>
              <a:t>R 18.00 per FICA client per annum</a:t>
            </a:r>
          </a:p>
          <a:p>
            <a:pPr marL="0" indent="0">
              <a:buNone/>
            </a:pPr>
            <a:r>
              <a:rPr lang="en-ZA" dirty="0"/>
              <a:t>Or</a:t>
            </a:r>
          </a:p>
          <a:p>
            <a:pPr marL="0" indent="0">
              <a:buNone/>
            </a:pPr>
            <a:r>
              <a:rPr lang="en-ZA" dirty="0"/>
              <a:t>R 1.50 per FICA client per month</a:t>
            </a:r>
          </a:p>
          <a:p>
            <a:pPr marL="0" indent="0">
              <a:buNone/>
            </a:pPr>
            <a:endParaRPr lang="en-ZA" dirty="0"/>
          </a:p>
          <a:p>
            <a:pPr marL="0" indent="0">
              <a:buNone/>
            </a:pPr>
            <a:r>
              <a:rPr lang="en-ZA" dirty="0"/>
              <a:t>All prices are exclusive of VAT</a:t>
            </a:r>
          </a:p>
          <a:p>
            <a:endParaRPr lang="en-ZA" dirty="0"/>
          </a:p>
          <a:p>
            <a:endParaRPr lang="en-ZA" dirty="0"/>
          </a:p>
        </p:txBody>
      </p:sp>
      <p:sp>
        <p:nvSpPr>
          <p:cNvPr id="4" name="TextBox 3">
            <a:extLst>
              <a:ext uri="{FF2B5EF4-FFF2-40B4-BE49-F238E27FC236}">
                <a16:creationId xmlns:a16="http://schemas.microsoft.com/office/drawing/2014/main" id="{1BC2E08F-E571-B20B-2490-3CF5034E91BF}"/>
              </a:ext>
            </a:extLst>
          </p:cNvPr>
          <p:cNvSpPr txBox="1">
            <a:spLocks/>
          </p:cNvSpPr>
          <p:nvPr/>
        </p:nvSpPr>
        <p:spPr>
          <a:xfrm>
            <a:off x="1457325" y="5391151"/>
            <a:ext cx="8429625" cy="1208305"/>
          </a:xfrm>
          <a:prstGeom prst="rect">
            <a:avLst/>
          </a:prstGeom>
          <a:noFill/>
        </p:spPr>
        <p:txBody>
          <a:bodyPr wrap="square" rtlCol="0">
            <a:normAutofit/>
          </a:bodyPr>
          <a:lstStyle/>
          <a:p>
            <a:endParaRPr lang="en-ZA" dirty="0"/>
          </a:p>
        </p:txBody>
      </p:sp>
    </p:spTree>
    <p:extLst>
      <p:ext uri="{BB962C8B-B14F-4D97-AF65-F5344CB8AC3E}">
        <p14:creationId xmlns:p14="http://schemas.microsoft.com/office/powerpoint/2010/main" val="1412166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343D-FFA9-3449-E61B-4707A2E8C7D5}"/>
              </a:ext>
            </a:extLst>
          </p:cNvPr>
          <p:cNvSpPr>
            <a:spLocks noGrp="1"/>
          </p:cNvSpPr>
          <p:nvPr>
            <p:ph type="title"/>
          </p:nvPr>
        </p:nvSpPr>
        <p:spPr/>
        <p:txBody>
          <a:bodyPr/>
          <a:lstStyle/>
          <a:p>
            <a:r>
              <a:rPr lang="en-ZA" dirty="0"/>
              <a:t>FIC – Financial Intelligence Centre</a:t>
            </a:r>
          </a:p>
        </p:txBody>
      </p:sp>
      <p:sp>
        <p:nvSpPr>
          <p:cNvPr id="3" name="Content Placeholder 2">
            <a:extLst>
              <a:ext uri="{FF2B5EF4-FFF2-40B4-BE49-F238E27FC236}">
                <a16:creationId xmlns:a16="http://schemas.microsoft.com/office/drawing/2014/main" id="{EFE45436-5252-503E-0BD6-777C5CE4DEC5}"/>
              </a:ext>
            </a:extLst>
          </p:cNvPr>
          <p:cNvSpPr>
            <a:spLocks noGrp="1"/>
          </p:cNvSpPr>
          <p:nvPr>
            <p:ph idx="1"/>
          </p:nvPr>
        </p:nvSpPr>
        <p:spPr>
          <a:xfrm>
            <a:off x="1103312" y="1142999"/>
            <a:ext cx="8946541" cy="5591176"/>
          </a:xfrm>
        </p:spPr>
        <p:txBody>
          <a:bodyPr>
            <a:normAutofit lnSpcReduction="10000"/>
          </a:bodyPr>
          <a:lstStyle/>
          <a:p>
            <a:pPr marL="0" indent="0">
              <a:buNone/>
            </a:pPr>
            <a:endParaRPr lang="en-ZA" dirty="0"/>
          </a:p>
          <a:p>
            <a:r>
              <a:rPr lang="en-ZA" sz="2800" b="0" i="0" u="none" strike="noStrike" baseline="0" dirty="0">
                <a:solidFill>
                  <a:srgbClr val="000000"/>
                </a:solidFill>
                <a:latin typeface="+mn-lt"/>
              </a:rPr>
              <a:t>Financial Intelligence Centre Act, 2001 (Act No. 38 of 2001) (the FIC Act) </a:t>
            </a:r>
          </a:p>
          <a:p>
            <a:pPr marL="0" indent="0">
              <a:buNone/>
            </a:pPr>
            <a:r>
              <a:rPr lang="en-ZA" sz="2800" b="0" i="0" u="none" strike="noStrike" baseline="0" dirty="0">
                <a:solidFill>
                  <a:srgbClr val="000000"/>
                </a:solidFill>
                <a:latin typeface="+mn-lt"/>
              </a:rPr>
              <a:t>	And amendments Dec 2022</a:t>
            </a:r>
          </a:p>
          <a:p>
            <a:r>
              <a:rPr lang="en-ZA" sz="2800" b="0" i="0" u="none" strike="noStrike" baseline="0" dirty="0">
                <a:solidFill>
                  <a:srgbClr val="000000"/>
                </a:solidFill>
                <a:latin typeface="+mn-lt"/>
              </a:rPr>
              <a:t>Money laundering (ML), Terrorist financing (TF) and Proliferation Financing (PF)</a:t>
            </a:r>
          </a:p>
          <a:p>
            <a:r>
              <a:rPr lang="en-ZA" sz="2800" dirty="0">
                <a:solidFill>
                  <a:srgbClr val="000000"/>
                </a:solidFill>
                <a:latin typeface="+mn-lt"/>
              </a:rPr>
              <a:t>Compliance and Sanctions</a:t>
            </a:r>
          </a:p>
          <a:p>
            <a:endParaRPr lang="en-ZA" sz="2800" dirty="0">
              <a:solidFill>
                <a:srgbClr val="000000"/>
              </a:solidFill>
              <a:latin typeface="+mn-lt"/>
            </a:endParaRPr>
          </a:p>
          <a:p>
            <a:endParaRPr lang="en-ZA" sz="2800" dirty="0">
              <a:solidFill>
                <a:srgbClr val="000000"/>
              </a:solidFill>
              <a:latin typeface="+mn-lt"/>
            </a:endParaRPr>
          </a:p>
          <a:p>
            <a:endParaRPr lang="en-ZA" sz="2800" dirty="0">
              <a:solidFill>
                <a:srgbClr val="000000"/>
              </a:solidFill>
              <a:latin typeface="+mn-lt"/>
            </a:endParaRPr>
          </a:p>
          <a:p>
            <a:r>
              <a:rPr lang="en-ZA" sz="2800" b="0" i="0" u="none" strike="noStrike" baseline="0" dirty="0">
                <a:solidFill>
                  <a:srgbClr val="000000"/>
                </a:solidFill>
                <a:latin typeface="+mn-lt"/>
              </a:rPr>
              <a:t>Accountable Institutions</a:t>
            </a:r>
          </a:p>
          <a:p>
            <a:endParaRPr lang="en-ZA" sz="3200" dirty="0"/>
          </a:p>
          <a:p>
            <a:endParaRPr lang="en-ZA" sz="3200" dirty="0"/>
          </a:p>
          <a:p>
            <a:endParaRPr lang="en-ZA" dirty="0"/>
          </a:p>
        </p:txBody>
      </p:sp>
      <p:sp>
        <p:nvSpPr>
          <p:cNvPr id="5" name="TextBox 4">
            <a:extLst>
              <a:ext uri="{FF2B5EF4-FFF2-40B4-BE49-F238E27FC236}">
                <a16:creationId xmlns:a16="http://schemas.microsoft.com/office/drawing/2014/main" id="{B750D40E-CC7D-EF0D-8E0E-F859A4817C12}"/>
              </a:ext>
            </a:extLst>
          </p:cNvPr>
          <p:cNvSpPr txBox="1"/>
          <p:nvPr/>
        </p:nvSpPr>
        <p:spPr>
          <a:xfrm>
            <a:off x="1628775" y="4295243"/>
            <a:ext cx="7543800" cy="1477328"/>
          </a:xfrm>
          <a:prstGeom prst="rect">
            <a:avLst/>
          </a:prstGeom>
          <a:noFill/>
        </p:spPr>
        <p:txBody>
          <a:bodyPr wrap="square">
            <a:spAutoFit/>
          </a:bodyPr>
          <a:lstStyle/>
          <a:p>
            <a:r>
              <a:rPr lang="en-ZA" b="0" i="0" dirty="0">
                <a:solidFill>
                  <a:srgbClr val="202124"/>
                </a:solidFill>
                <a:effectLst/>
                <a:latin typeface="Google Sans"/>
              </a:rPr>
              <a:t>Failure to register with the Centre or failure to provide or update any information in terms of section 43B of the FIC Act can lead to administrative sanctions in terms of section 61A of the FIC Act</a:t>
            </a:r>
          </a:p>
          <a:p>
            <a:r>
              <a:rPr lang="en-ZA" sz="1800" b="0" i="0" dirty="0">
                <a:solidFill>
                  <a:schemeClr val="accent3"/>
                </a:solidFill>
                <a:effectLst/>
                <a:latin typeface="Verdana" panose="020B0604030504040204" pitchFamily="34" charset="0"/>
              </a:rPr>
              <a:t>financial penalty of up to R10 million for a natural person or R50 million for a legal person. </a:t>
            </a:r>
            <a:endParaRPr lang="en-ZA" sz="1800" b="0" i="0" u="none" strike="noStrike" baseline="0" dirty="0">
              <a:solidFill>
                <a:schemeClr val="accent3"/>
              </a:solidFill>
              <a:latin typeface="+mn-lt"/>
            </a:endParaRPr>
          </a:p>
        </p:txBody>
      </p:sp>
    </p:spTree>
    <p:extLst>
      <p:ext uri="{BB962C8B-B14F-4D97-AF65-F5344CB8AC3E}">
        <p14:creationId xmlns:p14="http://schemas.microsoft.com/office/powerpoint/2010/main" val="2491297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343D-FFA9-3449-E61B-4707A2E8C7D5}"/>
              </a:ext>
            </a:extLst>
          </p:cNvPr>
          <p:cNvSpPr>
            <a:spLocks noGrp="1"/>
          </p:cNvSpPr>
          <p:nvPr>
            <p:ph type="title"/>
          </p:nvPr>
        </p:nvSpPr>
        <p:spPr>
          <a:xfrm>
            <a:off x="646111" y="452718"/>
            <a:ext cx="9404723" cy="671232"/>
          </a:xfrm>
        </p:spPr>
        <p:txBody>
          <a:bodyPr/>
          <a:lstStyle/>
          <a:p>
            <a:pPr algn="l"/>
            <a:br>
              <a:rPr lang="en-ZA" sz="1800" b="0" i="0" u="none" strike="noStrike" baseline="0" dirty="0">
                <a:solidFill>
                  <a:schemeClr val="tx1"/>
                </a:solidFill>
              </a:rPr>
            </a:br>
            <a:r>
              <a:rPr lang="en-ZA" sz="2800" b="0" i="0" u="none" strike="noStrike" baseline="0" dirty="0">
                <a:solidFill>
                  <a:schemeClr val="tx1"/>
                </a:solidFill>
              </a:rPr>
              <a:t> TRUST AND COMPANY SERVICE PROVIDERS</a:t>
            </a:r>
            <a:br>
              <a:rPr lang="en-ZA" dirty="0">
                <a:solidFill>
                  <a:schemeClr val="tx1"/>
                </a:solidFill>
              </a:rPr>
            </a:br>
            <a:endParaRPr lang="en-ZA" dirty="0">
              <a:solidFill>
                <a:schemeClr val="tx1"/>
              </a:solidFill>
            </a:endParaRPr>
          </a:p>
        </p:txBody>
      </p:sp>
      <p:sp>
        <p:nvSpPr>
          <p:cNvPr id="3" name="Content Placeholder 2">
            <a:extLst>
              <a:ext uri="{FF2B5EF4-FFF2-40B4-BE49-F238E27FC236}">
                <a16:creationId xmlns:a16="http://schemas.microsoft.com/office/drawing/2014/main" id="{EFE45436-5252-503E-0BD6-777C5CE4DEC5}"/>
              </a:ext>
            </a:extLst>
          </p:cNvPr>
          <p:cNvSpPr>
            <a:spLocks noGrp="1"/>
          </p:cNvSpPr>
          <p:nvPr>
            <p:ph idx="1"/>
          </p:nvPr>
        </p:nvSpPr>
        <p:spPr>
          <a:xfrm>
            <a:off x="1103312" y="1219200"/>
            <a:ext cx="8946541" cy="5029199"/>
          </a:xfrm>
        </p:spPr>
        <p:txBody>
          <a:bodyPr>
            <a:normAutofit fontScale="92500" lnSpcReduction="10000"/>
          </a:bodyPr>
          <a:lstStyle/>
          <a:p>
            <a:pPr algn="l"/>
            <a:endParaRPr lang="en-ZA" sz="1800" b="0" i="0" u="none" strike="noStrike" baseline="0" dirty="0">
              <a:solidFill>
                <a:srgbClr val="000000"/>
              </a:solidFill>
              <a:latin typeface="Arial" panose="020B0604020202020204" pitchFamily="34" charset="0"/>
            </a:endParaRPr>
          </a:p>
          <a:p>
            <a:pPr marL="0" indent="0">
              <a:buNone/>
            </a:pPr>
            <a:r>
              <a:rPr lang="en-ZA" sz="1800" b="0" i="0" u="none" strike="noStrike" baseline="0" dirty="0">
                <a:solidFill>
                  <a:srgbClr val="000000"/>
                </a:solidFill>
                <a:latin typeface="Arial" panose="020B0604020202020204" pitchFamily="34" charset="0"/>
              </a:rPr>
              <a:t>A trust and company service provider (TCSP) is listed in item 2 of Schedule 1 of the FIC Act as an accountable institution. </a:t>
            </a:r>
          </a:p>
          <a:p>
            <a:pPr marL="0" indent="0">
              <a:buNone/>
            </a:pPr>
            <a:endParaRPr lang="en-ZA" sz="1800" b="0" i="0" u="none" strike="noStrike" baseline="0" dirty="0">
              <a:solidFill>
                <a:srgbClr val="000000"/>
              </a:solidFill>
              <a:latin typeface="Arial" panose="020B0604020202020204" pitchFamily="34" charset="0"/>
            </a:endParaRPr>
          </a:p>
          <a:p>
            <a:r>
              <a:rPr lang="en-ZA" sz="1800" b="0" i="0" u="none" strike="noStrike" baseline="0" dirty="0">
                <a:solidFill>
                  <a:srgbClr val="000000"/>
                </a:solidFill>
                <a:latin typeface="Arial" panose="020B0604020202020204" pitchFamily="34" charset="0"/>
              </a:rPr>
              <a:t>A “trust and company service provider (TCSP)” is any person in the ordinary course of business who assists their client in the creation, operation and management of an external company, a foreign company, a close corporation or a trust. This includes attending to the registration of the business entity with the relevant authority. </a:t>
            </a:r>
          </a:p>
          <a:p>
            <a:r>
              <a:rPr lang="en-ZA" sz="1800" b="0" i="0" u="none" strike="noStrike" baseline="0" dirty="0">
                <a:solidFill>
                  <a:srgbClr val="000000"/>
                </a:solidFill>
                <a:latin typeface="Arial" panose="020B0604020202020204" pitchFamily="34" charset="0"/>
              </a:rPr>
              <a:t>Organisations that provide the services of a TCSP will be considered as an accountable institution, regardless of whether their employees are auditors, accountants or other professionals. </a:t>
            </a:r>
          </a:p>
          <a:p>
            <a:r>
              <a:rPr lang="en-ZA" sz="1800" b="0" i="0" u="none" strike="noStrike" baseline="0" dirty="0">
                <a:solidFill>
                  <a:srgbClr val="000000"/>
                </a:solidFill>
                <a:latin typeface="Arial" panose="020B0604020202020204" pitchFamily="34" charset="0"/>
              </a:rPr>
              <a:t>Given the unique nature of the services offered by TCSPs, they are susceptible to abuse by entities seeking to misuse corporate structures to facilitate the movement of illicit funds. There are several listed money laundering (ML), terrorist financing (TF) and proliferation financing (PF) risk indicators that can be considered by TCSPs</a:t>
            </a:r>
          </a:p>
          <a:p>
            <a:pPr marL="0" indent="0">
              <a:buNone/>
            </a:pPr>
            <a:endParaRPr lang="en-ZA" sz="1800" dirty="0">
              <a:solidFill>
                <a:srgbClr val="000000"/>
              </a:solidFill>
              <a:latin typeface="Arial" panose="020B0604020202020204" pitchFamily="34" charset="0"/>
            </a:endParaRPr>
          </a:p>
          <a:p>
            <a:pPr marL="0" indent="0">
              <a:buNone/>
            </a:pPr>
            <a:r>
              <a:rPr lang="en-ZA" sz="1800" b="0" i="0" u="none" strike="noStrike" baseline="0" dirty="0">
                <a:solidFill>
                  <a:srgbClr val="000000"/>
                </a:solidFill>
                <a:latin typeface="Arial" panose="020B0604020202020204" pitchFamily="34" charset="0"/>
              </a:rPr>
              <a:t>The above is from the Public Compliance Communication guidelines. 	</a:t>
            </a:r>
          </a:p>
        </p:txBody>
      </p:sp>
    </p:spTree>
    <p:extLst>
      <p:ext uri="{BB962C8B-B14F-4D97-AF65-F5344CB8AC3E}">
        <p14:creationId xmlns:p14="http://schemas.microsoft.com/office/powerpoint/2010/main" val="493395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343D-FFA9-3449-E61B-4707A2E8C7D5}"/>
              </a:ext>
            </a:extLst>
          </p:cNvPr>
          <p:cNvSpPr>
            <a:spLocks noGrp="1"/>
          </p:cNvSpPr>
          <p:nvPr>
            <p:ph type="title"/>
          </p:nvPr>
        </p:nvSpPr>
        <p:spPr>
          <a:xfrm>
            <a:off x="646111" y="452718"/>
            <a:ext cx="9404723" cy="794191"/>
          </a:xfrm>
        </p:spPr>
        <p:txBody>
          <a:bodyPr/>
          <a:lstStyle/>
          <a:p>
            <a:r>
              <a:rPr lang="en-ZA" dirty="0"/>
              <a:t>What needs to be done</a:t>
            </a:r>
            <a:br>
              <a:rPr lang="en-ZA" dirty="0"/>
            </a:br>
            <a:endParaRPr lang="en-ZA" dirty="0"/>
          </a:p>
        </p:txBody>
      </p:sp>
      <p:sp>
        <p:nvSpPr>
          <p:cNvPr id="3" name="Content Placeholder 2">
            <a:extLst>
              <a:ext uri="{FF2B5EF4-FFF2-40B4-BE49-F238E27FC236}">
                <a16:creationId xmlns:a16="http://schemas.microsoft.com/office/drawing/2014/main" id="{EFE45436-5252-503E-0BD6-777C5CE4DEC5}"/>
              </a:ext>
            </a:extLst>
          </p:cNvPr>
          <p:cNvSpPr>
            <a:spLocks noGrp="1"/>
          </p:cNvSpPr>
          <p:nvPr>
            <p:ph idx="1"/>
          </p:nvPr>
        </p:nvSpPr>
        <p:spPr>
          <a:xfrm>
            <a:off x="1103312" y="1246910"/>
            <a:ext cx="8946541" cy="5001490"/>
          </a:xfrm>
        </p:spPr>
        <p:txBody>
          <a:bodyPr>
            <a:normAutofit/>
          </a:bodyPr>
          <a:lstStyle/>
          <a:p>
            <a:pPr marL="0" indent="0">
              <a:buNone/>
            </a:pPr>
            <a:endParaRPr lang="en-ZA" dirty="0"/>
          </a:p>
          <a:p>
            <a:pPr lvl="1">
              <a:buFont typeface="Arial" panose="020B0604020202020204" pitchFamily="34" charset="0"/>
              <a:buChar char="•"/>
            </a:pPr>
            <a:r>
              <a:rPr lang="en-ZA" dirty="0"/>
              <a:t>	Register </a:t>
            </a:r>
          </a:p>
          <a:p>
            <a:pPr marL="457200" lvl="1" indent="0">
              <a:buNone/>
            </a:pPr>
            <a:r>
              <a:rPr lang="en-ZA" dirty="0"/>
              <a:t>	( Due date was 21 March 2023)</a:t>
            </a:r>
          </a:p>
          <a:p>
            <a:pPr lvl="1">
              <a:buFont typeface="Arial" panose="020B0604020202020204" pitchFamily="34" charset="0"/>
              <a:buChar char="•"/>
            </a:pPr>
            <a:r>
              <a:rPr lang="en-ZA" dirty="0"/>
              <a:t>	Risk Management and Compliance Program (RMCP)</a:t>
            </a:r>
          </a:p>
          <a:p>
            <a:pPr algn="l"/>
            <a:r>
              <a:rPr lang="en-ZA" dirty="0"/>
              <a:t>		</a:t>
            </a:r>
            <a:r>
              <a:rPr lang="en-ZA" sz="1800" b="0" i="0" u="none" strike="noStrike" baseline="0" dirty="0">
                <a:latin typeface="Arial" panose="020B0604020202020204" pitchFamily="34" charset="0"/>
              </a:rPr>
              <a:t>The systems, policies, procedures and controls to manage ML/TF risks as 		       well as the levels of due diligence must be documented in </a:t>
            </a:r>
            <a:r>
              <a:rPr lang="en-ZA" sz="1800" dirty="0">
                <a:latin typeface="Arial" panose="020B0604020202020204" pitchFamily="34" charset="0"/>
              </a:rPr>
              <a:t>an</a:t>
            </a:r>
            <a:r>
              <a:rPr lang="en-ZA" sz="1800" b="0" i="0" u="none" strike="noStrike" baseline="0" dirty="0">
                <a:latin typeface="Arial" panose="020B0604020202020204" pitchFamily="34" charset="0"/>
              </a:rPr>
              <a:t> RMCP. </a:t>
            </a:r>
          </a:p>
          <a:p>
            <a:pPr lvl="1">
              <a:buFont typeface="Arial" panose="020B0604020202020204" pitchFamily="34" charset="0"/>
              <a:buChar char="•"/>
            </a:pPr>
            <a:r>
              <a:rPr lang="en-ZA" dirty="0"/>
              <a:t>   Perform the Due Diligence as contained in the RMCP</a:t>
            </a:r>
          </a:p>
          <a:p>
            <a:pPr marL="1200150" lvl="2" indent="-342900">
              <a:buFont typeface="+mj-lt"/>
              <a:buAutoNum type="arabicPeriod"/>
            </a:pPr>
            <a:r>
              <a:rPr lang="en-ZA" dirty="0"/>
              <a:t>On-Boarding</a:t>
            </a:r>
          </a:p>
          <a:p>
            <a:pPr marL="1200150" lvl="2" indent="-342900">
              <a:buFont typeface="+mj-lt"/>
              <a:buAutoNum type="arabicPeriod"/>
            </a:pPr>
            <a:r>
              <a:rPr lang="en-ZA" dirty="0"/>
              <a:t>Transaction</a:t>
            </a:r>
          </a:p>
          <a:p>
            <a:pPr marL="1200150" lvl="2" indent="-342900">
              <a:buFont typeface="+mj-lt"/>
              <a:buAutoNum type="arabicPeriod"/>
            </a:pPr>
            <a:r>
              <a:rPr lang="en-ZA" dirty="0"/>
              <a:t>Updated TFS list</a:t>
            </a:r>
          </a:p>
          <a:p>
            <a:pPr lvl="1">
              <a:buFont typeface="Arial" panose="020B0604020202020204" pitchFamily="34" charset="0"/>
              <a:buChar char="•"/>
            </a:pPr>
            <a:endParaRPr lang="en-ZA" dirty="0"/>
          </a:p>
          <a:p>
            <a:pPr lvl="1">
              <a:buFont typeface="Arial" panose="020B0604020202020204" pitchFamily="34" charset="0"/>
              <a:buChar char="•"/>
            </a:pPr>
            <a:r>
              <a:rPr lang="en-ZA" dirty="0"/>
              <a:t>   Record Keeping</a:t>
            </a:r>
          </a:p>
          <a:p>
            <a:pPr marL="1200150" lvl="2" indent="-342900">
              <a:buFont typeface="+mj-lt"/>
              <a:buAutoNum type="arabicPeriod"/>
            </a:pPr>
            <a:endParaRPr lang="en-ZA" dirty="0"/>
          </a:p>
          <a:p>
            <a:pPr lvl="1">
              <a:buFont typeface="Arial" panose="020B0604020202020204" pitchFamily="34" charset="0"/>
              <a:buChar char="•"/>
            </a:pPr>
            <a:endParaRPr lang="en-ZA" dirty="0"/>
          </a:p>
        </p:txBody>
      </p:sp>
    </p:spTree>
    <p:extLst>
      <p:ext uri="{BB962C8B-B14F-4D97-AF65-F5344CB8AC3E}">
        <p14:creationId xmlns:p14="http://schemas.microsoft.com/office/powerpoint/2010/main" val="3237266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343D-FFA9-3449-E61B-4707A2E8C7D5}"/>
              </a:ext>
            </a:extLst>
          </p:cNvPr>
          <p:cNvSpPr>
            <a:spLocks noGrp="1"/>
          </p:cNvSpPr>
          <p:nvPr>
            <p:ph type="title"/>
          </p:nvPr>
        </p:nvSpPr>
        <p:spPr>
          <a:xfrm>
            <a:off x="646111" y="452718"/>
            <a:ext cx="9404723" cy="891173"/>
          </a:xfrm>
        </p:spPr>
        <p:txBody>
          <a:bodyPr/>
          <a:lstStyle/>
          <a:p>
            <a:r>
              <a:rPr lang="en-ZA" dirty="0"/>
              <a:t>On-Boarding</a:t>
            </a:r>
            <a:br>
              <a:rPr lang="en-ZA" dirty="0"/>
            </a:br>
            <a:endParaRPr lang="en-ZA" dirty="0"/>
          </a:p>
        </p:txBody>
      </p:sp>
      <p:sp>
        <p:nvSpPr>
          <p:cNvPr id="3" name="Content Placeholder 2">
            <a:extLst>
              <a:ext uri="{FF2B5EF4-FFF2-40B4-BE49-F238E27FC236}">
                <a16:creationId xmlns:a16="http://schemas.microsoft.com/office/drawing/2014/main" id="{EFE45436-5252-503E-0BD6-777C5CE4DEC5}"/>
              </a:ext>
            </a:extLst>
          </p:cNvPr>
          <p:cNvSpPr>
            <a:spLocks noGrp="1"/>
          </p:cNvSpPr>
          <p:nvPr>
            <p:ph idx="1"/>
          </p:nvPr>
        </p:nvSpPr>
        <p:spPr>
          <a:xfrm>
            <a:off x="1104293" y="1154097"/>
            <a:ext cx="8946541" cy="5619564"/>
          </a:xfrm>
        </p:spPr>
        <p:txBody>
          <a:bodyPr>
            <a:normAutofit/>
          </a:bodyPr>
          <a:lstStyle/>
          <a:p>
            <a:pPr marL="457200" lvl="1" indent="0">
              <a:buNone/>
            </a:pPr>
            <a:r>
              <a:rPr lang="en-ZA" dirty="0"/>
              <a:t>New clients and all existing clients to be treated as new clients initially</a:t>
            </a:r>
          </a:p>
          <a:p>
            <a:pPr marL="457200" lvl="1" indent="0">
              <a:buNone/>
            </a:pPr>
            <a:endParaRPr lang="en-ZA" sz="1000" dirty="0"/>
          </a:p>
          <a:p>
            <a:pPr lvl="1">
              <a:buFont typeface="Arial" panose="020B0604020202020204" pitchFamily="34" charset="0"/>
              <a:buChar char="•"/>
            </a:pPr>
            <a:r>
              <a:rPr lang="en-ZA" dirty="0"/>
              <a:t>   Establish and verify client’s identity</a:t>
            </a:r>
          </a:p>
          <a:p>
            <a:pPr lvl="1">
              <a:buFont typeface="Arial" panose="020B0604020202020204" pitchFamily="34" charset="0"/>
              <a:buChar char="•"/>
            </a:pPr>
            <a:endParaRPr lang="en-ZA" dirty="0"/>
          </a:p>
          <a:p>
            <a:pPr lvl="1">
              <a:buFont typeface="Arial" panose="020B0604020202020204" pitchFamily="34" charset="0"/>
              <a:buChar char="•"/>
            </a:pPr>
            <a:r>
              <a:rPr lang="en-ZA" dirty="0"/>
              <a:t>   Supplementary Documentation</a:t>
            </a:r>
          </a:p>
          <a:p>
            <a:pPr lvl="1">
              <a:buFont typeface="Arial" panose="020B0604020202020204" pitchFamily="34" charset="0"/>
              <a:buChar char="•"/>
            </a:pPr>
            <a:endParaRPr lang="en-ZA" dirty="0"/>
          </a:p>
          <a:p>
            <a:pPr lvl="1">
              <a:buFont typeface="Arial" panose="020B0604020202020204" pitchFamily="34" charset="0"/>
              <a:buChar char="•"/>
            </a:pPr>
            <a:r>
              <a:rPr lang="en-ZA" dirty="0"/>
              <a:t>   Client declarations</a:t>
            </a:r>
          </a:p>
          <a:p>
            <a:pPr lvl="1">
              <a:buFont typeface="Arial" panose="020B0604020202020204" pitchFamily="34" charset="0"/>
              <a:buChar char="•"/>
            </a:pPr>
            <a:endParaRPr lang="en-ZA" dirty="0"/>
          </a:p>
          <a:p>
            <a:pPr lvl="1">
              <a:buFont typeface="Arial" panose="020B0604020202020204" pitchFamily="34" charset="0"/>
              <a:buChar char="•"/>
            </a:pPr>
            <a:r>
              <a:rPr lang="en-ZA" dirty="0"/>
              <a:t>   Due diligence</a:t>
            </a:r>
          </a:p>
          <a:p>
            <a:pPr lvl="1">
              <a:buFont typeface="Arial" panose="020B0604020202020204" pitchFamily="34" charset="0"/>
              <a:buChar char="•"/>
            </a:pPr>
            <a:endParaRPr lang="en-ZA" dirty="0"/>
          </a:p>
          <a:p>
            <a:pPr marL="457200" lvl="1" indent="0">
              <a:buNone/>
            </a:pPr>
            <a:r>
              <a:rPr lang="en-ZA" dirty="0"/>
              <a:t>This is not a one size fits all</a:t>
            </a:r>
          </a:p>
          <a:p>
            <a:pPr marL="457200" lvl="1" indent="0">
              <a:buNone/>
            </a:pPr>
            <a:r>
              <a:rPr lang="en-ZA" dirty="0"/>
              <a:t>Dependant on your specific practice, size, type of clients, services etc</a:t>
            </a:r>
          </a:p>
          <a:p>
            <a:endParaRPr lang="en-ZA" dirty="0"/>
          </a:p>
        </p:txBody>
      </p:sp>
      <p:sp>
        <p:nvSpPr>
          <p:cNvPr id="4" name="TextBox 3">
            <a:extLst>
              <a:ext uri="{FF2B5EF4-FFF2-40B4-BE49-F238E27FC236}">
                <a16:creationId xmlns:a16="http://schemas.microsoft.com/office/drawing/2014/main" id="{1BC2E08F-E571-B20B-2490-3CF5034E91BF}"/>
              </a:ext>
            </a:extLst>
          </p:cNvPr>
          <p:cNvSpPr txBox="1">
            <a:spLocks/>
          </p:cNvSpPr>
          <p:nvPr/>
        </p:nvSpPr>
        <p:spPr>
          <a:xfrm>
            <a:off x="1457325" y="5391151"/>
            <a:ext cx="8429625" cy="1208305"/>
          </a:xfrm>
          <a:prstGeom prst="rect">
            <a:avLst/>
          </a:prstGeom>
          <a:noFill/>
        </p:spPr>
        <p:txBody>
          <a:bodyPr wrap="square" rtlCol="0">
            <a:normAutofit/>
          </a:bodyPr>
          <a:lstStyle/>
          <a:p>
            <a:endParaRPr lang="en-ZA" dirty="0"/>
          </a:p>
        </p:txBody>
      </p:sp>
    </p:spTree>
    <p:extLst>
      <p:ext uri="{BB962C8B-B14F-4D97-AF65-F5344CB8AC3E}">
        <p14:creationId xmlns:p14="http://schemas.microsoft.com/office/powerpoint/2010/main" val="780311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343D-FFA9-3449-E61B-4707A2E8C7D5}"/>
              </a:ext>
            </a:extLst>
          </p:cNvPr>
          <p:cNvSpPr>
            <a:spLocks noGrp="1"/>
          </p:cNvSpPr>
          <p:nvPr>
            <p:ph type="title"/>
          </p:nvPr>
        </p:nvSpPr>
        <p:spPr>
          <a:xfrm>
            <a:off x="646111" y="452718"/>
            <a:ext cx="9404723" cy="891173"/>
          </a:xfrm>
        </p:spPr>
        <p:txBody>
          <a:bodyPr/>
          <a:lstStyle/>
          <a:p>
            <a:r>
              <a:rPr lang="en-ZA" dirty="0"/>
              <a:t>On-Boarding – Clients identity</a:t>
            </a:r>
            <a:br>
              <a:rPr lang="en-ZA" dirty="0"/>
            </a:br>
            <a:endParaRPr lang="en-ZA" dirty="0"/>
          </a:p>
        </p:txBody>
      </p:sp>
      <p:sp>
        <p:nvSpPr>
          <p:cNvPr id="3" name="Content Placeholder 2">
            <a:extLst>
              <a:ext uri="{FF2B5EF4-FFF2-40B4-BE49-F238E27FC236}">
                <a16:creationId xmlns:a16="http://schemas.microsoft.com/office/drawing/2014/main" id="{EFE45436-5252-503E-0BD6-777C5CE4DEC5}"/>
              </a:ext>
            </a:extLst>
          </p:cNvPr>
          <p:cNvSpPr>
            <a:spLocks noGrp="1"/>
          </p:cNvSpPr>
          <p:nvPr>
            <p:ph idx="1"/>
          </p:nvPr>
        </p:nvSpPr>
        <p:spPr>
          <a:xfrm>
            <a:off x="1104293" y="1600199"/>
            <a:ext cx="8946541" cy="5173461"/>
          </a:xfrm>
        </p:spPr>
        <p:txBody>
          <a:bodyPr>
            <a:normAutofit/>
          </a:bodyPr>
          <a:lstStyle/>
          <a:p>
            <a:pPr marL="514350" lvl="1" indent="0">
              <a:buNone/>
            </a:pPr>
            <a:r>
              <a:rPr lang="en-ZA" dirty="0"/>
              <a:t>For a Natural person</a:t>
            </a:r>
          </a:p>
          <a:p>
            <a:pPr lvl="2">
              <a:buFont typeface="Arial" panose="020B0604020202020204" pitchFamily="34" charset="0"/>
              <a:buChar char="•"/>
            </a:pPr>
            <a:r>
              <a:rPr lang="en-ZA" dirty="0"/>
              <a:t>Name</a:t>
            </a:r>
          </a:p>
          <a:p>
            <a:pPr lvl="2">
              <a:buFont typeface="Arial" panose="020B0604020202020204" pitchFamily="34" charset="0"/>
              <a:buChar char="•"/>
            </a:pPr>
            <a:r>
              <a:rPr lang="en-ZA" dirty="0"/>
              <a:t>Identity / registration</a:t>
            </a:r>
          </a:p>
          <a:p>
            <a:pPr lvl="2">
              <a:buFont typeface="Arial" panose="020B0604020202020204" pitchFamily="34" charset="0"/>
              <a:buChar char="•"/>
            </a:pPr>
            <a:r>
              <a:rPr lang="en-ZA" dirty="0"/>
              <a:t>Addresses</a:t>
            </a:r>
          </a:p>
          <a:p>
            <a:pPr lvl="2">
              <a:buFont typeface="Arial" panose="020B0604020202020204" pitchFamily="34" charset="0"/>
              <a:buChar char="•"/>
            </a:pPr>
            <a:r>
              <a:rPr lang="en-ZA" dirty="0"/>
              <a:t>Contact details</a:t>
            </a:r>
          </a:p>
          <a:p>
            <a:pPr lvl="2">
              <a:buFont typeface="Arial" panose="020B0604020202020204" pitchFamily="34" charset="0"/>
              <a:buChar char="•"/>
            </a:pPr>
            <a:r>
              <a:rPr lang="en-ZA" dirty="0"/>
              <a:t>Registrations with authorities and regulatory bodies</a:t>
            </a:r>
          </a:p>
          <a:p>
            <a:pPr lvl="2">
              <a:buFont typeface="Arial" panose="020B0604020202020204" pitchFamily="34" charset="0"/>
              <a:buChar char="•"/>
            </a:pPr>
            <a:r>
              <a:rPr lang="en-ZA" dirty="0"/>
              <a:t>Tax Number</a:t>
            </a:r>
          </a:p>
          <a:p>
            <a:pPr marL="457200" lvl="1" indent="0">
              <a:buNone/>
            </a:pPr>
            <a:endParaRPr lang="en-ZA" dirty="0"/>
          </a:p>
          <a:p>
            <a:endParaRPr lang="en-ZA" dirty="0"/>
          </a:p>
        </p:txBody>
      </p:sp>
      <p:sp>
        <p:nvSpPr>
          <p:cNvPr id="4" name="TextBox 3">
            <a:extLst>
              <a:ext uri="{FF2B5EF4-FFF2-40B4-BE49-F238E27FC236}">
                <a16:creationId xmlns:a16="http://schemas.microsoft.com/office/drawing/2014/main" id="{1BC2E08F-E571-B20B-2490-3CF5034E91BF}"/>
              </a:ext>
            </a:extLst>
          </p:cNvPr>
          <p:cNvSpPr txBox="1">
            <a:spLocks/>
          </p:cNvSpPr>
          <p:nvPr/>
        </p:nvSpPr>
        <p:spPr>
          <a:xfrm>
            <a:off x="1457325" y="5819775"/>
            <a:ext cx="8429625" cy="779681"/>
          </a:xfrm>
          <a:prstGeom prst="rect">
            <a:avLst/>
          </a:prstGeom>
          <a:noFill/>
        </p:spPr>
        <p:txBody>
          <a:bodyPr wrap="square" rtlCol="0">
            <a:normAutofit/>
          </a:bodyPr>
          <a:lstStyle/>
          <a:p>
            <a:pPr algn="l"/>
            <a:endParaRPr lang="en-ZA"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2383649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343D-FFA9-3449-E61B-4707A2E8C7D5}"/>
              </a:ext>
            </a:extLst>
          </p:cNvPr>
          <p:cNvSpPr>
            <a:spLocks noGrp="1"/>
          </p:cNvSpPr>
          <p:nvPr>
            <p:ph type="title"/>
          </p:nvPr>
        </p:nvSpPr>
        <p:spPr>
          <a:xfrm>
            <a:off x="646111" y="452718"/>
            <a:ext cx="9404723" cy="891173"/>
          </a:xfrm>
        </p:spPr>
        <p:txBody>
          <a:bodyPr/>
          <a:lstStyle/>
          <a:p>
            <a:r>
              <a:rPr lang="en-ZA" dirty="0"/>
              <a:t>On-Boarding – Clients Identity</a:t>
            </a:r>
          </a:p>
        </p:txBody>
      </p:sp>
      <p:sp>
        <p:nvSpPr>
          <p:cNvPr id="3" name="Content Placeholder 2">
            <a:extLst>
              <a:ext uri="{FF2B5EF4-FFF2-40B4-BE49-F238E27FC236}">
                <a16:creationId xmlns:a16="http://schemas.microsoft.com/office/drawing/2014/main" id="{EFE45436-5252-503E-0BD6-777C5CE4DEC5}"/>
              </a:ext>
            </a:extLst>
          </p:cNvPr>
          <p:cNvSpPr>
            <a:spLocks noGrp="1"/>
          </p:cNvSpPr>
          <p:nvPr>
            <p:ph idx="1"/>
          </p:nvPr>
        </p:nvSpPr>
        <p:spPr>
          <a:xfrm>
            <a:off x="1104293" y="1154097"/>
            <a:ext cx="8946541" cy="4560903"/>
          </a:xfrm>
        </p:spPr>
        <p:txBody>
          <a:bodyPr>
            <a:normAutofit/>
          </a:bodyPr>
          <a:lstStyle/>
          <a:p>
            <a:pPr marL="457200" lvl="1" indent="0">
              <a:buNone/>
            </a:pPr>
            <a:r>
              <a:rPr lang="en-ZA" dirty="0"/>
              <a:t>In addition to the above, for a legal person (Company, CC , Trust)</a:t>
            </a:r>
            <a:endParaRPr lang="en-ZA" sz="1000" dirty="0"/>
          </a:p>
          <a:p>
            <a:pPr lvl="1">
              <a:buFont typeface="Arial" panose="020B0604020202020204" pitchFamily="34" charset="0"/>
              <a:buChar char="•"/>
            </a:pPr>
            <a:r>
              <a:rPr lang="en-ZA" dirty="0"/>
              <a:t>   Attributes to Establish and verify Legal person’s identity</a:t>
            </a:r>
          </a:p>
          <a:p>
            <a:pPr marL="800100" lvl="2" indent="0">
              <a:buNone/>
            </a:pPr>
            <a:r>
              <a:rPr lang="en-ZA" sz="1400" b="0" i="0" u="none" strike="noStrike" baseline="0" dirty="0">
                <a:latin typeface="+mn-lt"/>
              </a:rPr>
              <a:t> The name under which the legal person has been incorporated; </a:t>
            </a:r>
          </a:p>
          <a:p>
            <a:pPr marL="800100" lvl="2" indent="0">
              <a:buNone/>
            </a:pPr>
            <a:r>
              <a:rPr lang="en-ZA" sz="1400" b="0" i="0" u="none" strike="noStrike" baseline="0" dirty="0">
                <a:latin typeface="+mn-lt"/>
              </a:rPr>
              <a:t> Its form, e.g. whether it is a company or a close corporation; </a:t>
            </a:r>
          </a:p>
          <a:p>
            <a:pPr marL="800100" lvl="2" indent="0">
              <a:buNone/>
            </a:pPr>
            <a:r>
              <a:rPr lang="en-ZA" sz="1400" b="0" i="0" u="none" strike="noStrike" baseline="0" dirty="0">
                <a:latin typeface="+mn-lt"/>
              </a:rPr>
              <a:t> The registration number under which it is incorporated, if applicable; </a:t>
            </a:r>
          </a:p>
          <a:p>
            <a:pPr marL="800100" lvl="2" indent="0">
              <a:buNone/>
            </a:pPr>
            <a:r>
              <a:rPr lang="en-ZA" sz="1400" b="0" i="0" u="none" strike="noStrike" baseline="0" dirty="0">
                <a:latin typeface="+mn-lt"/>
              </a:rPr>
              <a:t> The address of its registered office; </a:t>
            </a:r>
          </a:p>
          <a:p>
            <a:pPr marL="800100" lvl="2" indent="0">
              <a:buNone/>
            </a:pPr>
            <a:r>
              <a:rPr lang="en-ZA" sz="1400" b="0" i="0" u="none" strike="noStrike" baseline="0" dirty="0">
                <a:latin typeface="+mn-lt"/>
              </a:rPr>
              <a:t> Its directors or members, as may be applicable; </a:t>
            </a:r>
          </a:p>
          <a:p>
            <a:pPr marL="800100" lvl="2" indent="0">
              <a:buNone/>
            </a:pPr>
            <a:r>
              <a:rPr lang="en-ZA" sz="1400" b="0" i="0" u="none" strike="noStrike" baseline="0" dirty="0">
                <a:latin typeface="+mn-lt"/>
              </a:rPr>
              <a:t> Its ownership and  control structure (shareholders)</a:t>
            </a:r>
          </a:p>
          <a:p>
            <a:pPr marL="800100" lvl="2" indent="0">
              <a:buNone/>
            </a:pPr>
            <a:r>
              <a:rPr lang="en-ZA" sz="1400" b="0" i="0" u="none" strike="noStrike" baseline="0" dirty="0">
                <a:latin typeface="+mn-lt"/>
              </a:rPr>
              <a:t> Its senior management e.g. its chief executive officer; </a:t>
            </a:r>
          </a:p>
          <a:p>
            <a:pPr marL="800100" lvl="2" indent="0">
              <a:buNone/>
            </a:pPr>
            <a:r>
              <a:rPr lang="en-ZA" sz="1400" b="0" i="0" u="none" strike="noStrike" baseline="0" dirty="0">
                <a:latin typeface="+mn-lt"/>
              </a:rPr>
              <a:t> Its trading name if it is different from the name under which it has been incorporated; </a:t>
            </a:r>
          </a:p>
          <a:p>
            <a:pPr marL="800100" lvl="2" indent="0">
              <a:buNone/>
            </a:pPr>
            <a:r>
              <a:rPr lang="en-ZA" sz="1400" b="0" i="0" u="none" strike="noStrike" baseline="0" dirty="0">
                <a:latin typeface="+mn-lt"/>
              </a:rPr>
              <a:t> Its business address if it is different from the address of its registered office; and </a:t>
            </a:r>
          </a:p>
          <a:p>
            <a:pPr marL="800100" lvl="2" indent="0">
              <a:buNone/>
            </a:pPr>
            <a:r>
              <a:rPr lang="en-ZA" sz="1400" b="0" i="0" u="none" strike="noStrike" baseline="0" dirty="0">
                <a:latin typeface="+mn-lt"/>
              </a:rPr>
              <a:t> Its income tax or value added tax numbers. </a:t>
            </a:r>
          </a:p>
          <a:p>
            <a:pPr marL="360000" lvl="1" indent="0">
              <a:buNone/>
            </a:pPr>
            <a:endParaRPr lang="en-ZA" dirty="0"/>
          </a:p>
        </p:txBody>
      </p:sp>
      <p:sp>
        <p:nvSpPr>
          <p:cNvPr id="4" name="TextBox 3">
            <a:extLst>
              <a:ext uri="{FF2B5EF4-FFF2-40B4-BE49-F238E27FC236}">
                <a16:creationId xmlns:a16="http://schemas.microsoft.com/office/drawing/2014/main" id="{1BC2E08F-E571-B20B-2490-3CF5034E91BF}"/>
              </a:ext>
            </a:extLst>
          </p:cNvPr>
          <p:cNvSpPr txBox="1">
            <a:spLocks/>
          </p:cNvSpPr>
          <p:nvPr/>
        </p:nvSpPr>
        <p:spPr>
          <a:xfrm>
            <a:off x="1457325" y="5543551"/>
            <a:ext cx="8429625" cy="1055906"/>
          </a:xfrm>
          <a:prstGeom prst="rect">
            <a:avLst/>
          </a:prstGeom>
          <a:noFill/>
        </p:spPr>
        <p:txBody>
          <a:bodyPr wrap="square" rtlCol="0">
            <a:normAutofit fontScale="85000" lnSpcReduction="10000"/>
          </a:bodyPr>
          <a:lstStyle/>
          <a:p>
            <a:pPr algn="l"/>
            <a:endParaRPr lang="en-ZA" sz="1800" b="0" i="0" u="none" strike="noStrike" baseline="0" dirty="0">
              <a:solidFill>
                <a:srgbClr val="000000"/>
              </a:solidFill>
              <a:latin typeface="Arial" panose="020B0604020202020204" pitchFamily="34" charset="0"/>
            </a:endParaRPr>
          </a:p>
          <a:p>
            <a:r>
              <a:rPr lang="en-ZA" sz="1800" b="0" i="0" u="none" strike="noStrike" baseline="0" dirty="0">
                <a:solidFill>
                  <a:srgbClr val="000000"/>
                </a:solidFill>
                <a:latin typeface="Arial" panose="020B0604020202020204" pitchFamily="34" charset="0"/>
              </a:rPr>
              <a:t>Furthermore, an accountable institution must also establish who the beneficial owner of the legal person is and take reasonable steps to verify the beneficial owner’s identity </a:t>
            </a:r>
          </a:p>
          <a:p>
            <a:r>
              <a:rPr lang="en-ZA" dirty="0">
                <a:solidFill>
                  <a:schemeClr val="accent3"/>
                </a:solidFill>
                <a:latin typeface="Arial" panose="020B0604020202020204" pitchFamily="34" charset="0"/>
              </a:rPr>
              <a:t>More on this later</a:t>
            </a:r>
            <a:endParaRPr lang="en-ZA" sz="1800" b="0" i="0" u="none" strike="noStrike" baseline="0" dirty="0">
              <a:solidFill>
                <a:schemeClr val="accent3"/>
              </a:solidFill>
              <a:latin typeface="Arial" panose="020B0604020202020204" pitchFamily="34" charset="0"/>
            </a:endParaRPr>
          </a:p>
        </p:txBody>
      </p:sp>
    </p:spTree>
    <p:extLst>
      <p:ext uri="{BB962C8B-B14F-4D97-AF65-F5344CB8AC3E}">
        <p14:creationId xmlns:p14="http://schemas.microsoft.com/office/powerpoint/2010/main" val="651428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343D-FFA9-3449-E61B-4707A2E8C7D5}"/>
              </a:ext>
            </a:extLst>
          </p:cNvPr>
          <p:cNvSpPr>
            <a:spLocks noGrp="1"/>
          </p:cNvSpPr>
          <p:nvPr>
            <p:ph type="title"/>
          </p:nvPr>
        </p:nvSpPr>
        <p:spPr>
          <a:xfrm>
            <a:off x="646111" y="452718"/>
            <a:ext cx="9404723" cy="891173"/>
          </a:xfrm>
        </p:spPr>
        <p:txBody>
          <a:bodyPr/>
          <a:lstStyle/>
          <a:p>
            <a:r>
              <a:rPr lang="en-ZA" dirty="0"/>
              <a:t>On-Boarding </a:t>
            </a:r>
            <a:br>
              <a:rPr lang="en-ZA" dirty="0"/>
            </a:br>
            <a:r>
              <a:rPr lang="en-ZA" dirty="0"/>
              <a:t>Supplementary Documentation</a:t>
            </a:r>
          </a:p>
        </p:txBody>
      </p:sp>
      <p:sp>
        <p:nvSpPr>
          <p:cNvPr id="3" name="Content Placeholder 2">
            <a:extLst>
              <a:ext uri="{FF2B5EF4-FFF2-40B4-BE49-F238E27FC236}">
                <a16:creationId xmlns:a16="http://schemas.microsoft.com/office/drawing/2014/main" id="{EFE45436-5252-503E-0BD6-777C5CE4DEC5}"/>
              </a:ext>
            </a:extLst>
          </p:cNvPr>
          <p:cNvSpPr>
            <a:spLocks noGrp="1"/>
          </p:cNvSpPr>
          <p:nvPr>
            <p:ph idx="1"/>
          </p:nvPr>
        </p:nvSpPr>
        <p:spPr>
          <a:xfrm>
            <a:off x="1104293" y="2838450"/>
            <a:ext cx="8946541" cy="3935210"/>
          </a:xfrm>
        </p:spPr>
        <p:txBody>
          <a:bodyPr>
            <a:normAutofit/>
          </a:bodyPr>
          <a:lstStyle/>
          <a:p>
            <a:pPr lvl="2">
              <a:buFont typeface="Arial" panose="020B0604020202020204" pitchFamily="34" charset="0"/>
              <a:buChar char="•"/>
            </a:pPr>
            <a:r>
              <a:rPr lang="en-ZA" dirty="0"/>
              <a:t>Identity / registration</a:t>
            </a:r>
          </a:p>
          <a:p>
            <a:pPr lvl="2">
              <a:buFont typeface="Arial" panose="020B0604020202020204" pitchFamily="34" charset="0"/>
              <a:buChar char="•"/>
            </a:pPr>
            <a:r>
              <a:rPr lang="en-ZA" dirty="0"/>
              <a:t>Addresses</a:t>
            </a:r>
          </a:p>
          <a:p>
            <a:pPr lvl="2">
              <a:buFont typeface="Arial" panose="020B0604020202020204" pitchFamily="34" charset="0"/>
              <a:buChar char="•"/>
            </a:pPr>
            <a:r>
              <a:rPr lang="en-ZA" dirty="0"/>
              <a:t>Contact details</a:t>
            </a:r>
          </a:p>
          <a:p>
            <a:pPr lvl="2">
              <a:buFont typeface="Arial" panose="020B0604020202020204" pitchFamily="34" charset="0"/>
              <a:buChar char="•"/>
            </a:pPr>
            <a:r>
              <a:rPr lang="en-ZA" dirty="0"/>
              <a:t>Registrations with authorities and regulatory bodies</a:t>
            </a:r>
          </a:p>
          <a:p>
            <a:pPr lvl="2">
              <a:buFont typeface="Arial" panose="020B0604020202020204" pitchFamily="34" charset="0"/>
              <a:buChar char="•"/>
            </a:pPr>
            <a:r>
              <a:rPr lang="en-ZA" dirty="0"/>
              <a:t>Identity / registration</a:t>
            </a:r>
          </a:p>
          <a:p>
            <a:pPr marL="457200" lvl="1" indent="0">
              <a:buNone/>
            </a:pPr>
            <a:endParaRPr lang="en-ZA" dirty="0"/>
          </a:p>
          <a:p>
            <a:endParaRPr lang="en-ZA" dirty="0"/>
          </a:p>
        </p:txBody>
      </p:sp>
      <p:sp>
        <p:nvSpPr>
          <p:cNvPr id="4" name="TextBox 3">
            <a:extLst>
              <a:ext uri="{FF2B5EF4-FFF2-40B4-BE49-F238E27FC236}">
                <a16:creationId xmlns:a16="http://schemas.microsoft.com/office/drawing/2014/main" id="{1BC2E08F-E571-B20B-2490-3CF5034E91BF}"/>
              </a:ext>
            </a:extLst>
          </p:cNvPr>
          <p:cNvSpPr txBox="1">
            <a:spLocks/>
          </p:cNvSpPr>
          <p:nvPr/>
        </p:nvSpPr>
        <p:spPr>
          <a:xfrm>
            <a:off x="1457325" y="5819775"/>
            <a:ext cx="8429625" cy="779681"/>
          </a:xfrm>
          <a:prstGeom prst="rect">
            <a:avLst/>
          </a:prstGeom>
          <a:noFill/>
        </p:spPr>
        <p:txBody>
          <a:bodyPr wrap="square" rtlCol="0">
            <a:normAutofit/>
          </a:bodyPr>
          <a:lstStyle/>
          <a:p>
            <a:pPr algn="l"/>
            <a:endParaRPr lang="en-ZA" sz="1800" b="0" i="0" u="none" strike="noStrike" baseline="0" dirty="0">
              <a:solidFill>
                <a:srgbClr val="000000"/>
              </a:solidFill>
              <a:latin typeface="Arial" panose="020B0604020202020204" pitchFamily="34" charset="0"/>
            </a:endParaRPr>
          </a:p>
        </p:txBody>
      </p:sp>
      <p:pic>
        <p:nvPicPr>
          <p:cNvPr id="6" name="Picture 5">
            <a:extLst>
              <a:ext uri="{FF2B5EF4-FFF2-40B4-BE49-F238E27FC236}">
                <a16:creationId xmlns:a16="http://schemas.microsoft.com/office/drawing/2014/main" id="{271DF9AE-D951-0CFF-D95E-ECEF4155AC62}"/>
              </a:ext>
            </a:extLst>
          </p:cNvPr>
          <p:cNvPicPr>
            <a:picLocks noChangeAspect="1"/>
          </p:cNvPicPr>
          <p:nvPr/>
        </p:nvPicPr>
        <p:blipFill>
          <a:blip r:embed="rId2"/>
          <a:stretch>
            <a:fillRect/>
          </a:stretch>
        </p:blipFill>
        <p:spPr>
          <a:xfrm>
            <a:off x="1104293" y="1971675"/>
            <a:ext cx="8058150" cy="3848100"/>
          </a:xfrm>
          <a:prstGeom prst="rect">
            <a:avLst/>
          </a:prstGeom>
        </p:spPr>
      </p:pic>
    </p:spTree>
    <p:extLst>
      <p:ext uri="{BB962C8B-B14F-4D97-AF65-F5344CB8AC3E}">
        <p14:creationId xmlns:p14="http://schemas.microsoft.com/office/powerpoint/2010/main" val="1880127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343D-FFA9-3449-E61B-4707A2E8C7D5}"/>
              </a:ext>
            </a:extLst>
          </p:cNvPr>
          <p:cNvSpPr>
            <a:spLocks noGrp="1"/>
          </p:cNvSpPr>
          <p:nvPr>
            <p:ph type="title"/>
          </p:nvPr>
        </p:nvSpPr>
        <p:spPr>
          <a:xfrm>
            <a:off x="646111" y="452718"/>
            <a:ext cx="9404723" cy="891173"/>
          </a:xfrm>
        </p:spPr>
        <p:txBody>
          <a:bodyPr/>
          <a:lstStyle/>
          <a:p>
            <a:r>
              <a:rPr lang="en-ZA" dirty="0"/>
              <a:t>On-Boarding - Client Declarations</a:t>
            </a:r>
          </a:p>
        </p:txBody>
      </p:sp>
      <p:sp>
        <p:nvSpPr>
          <p:cNvPr id="4" name="TextBox 3">
            <a:extLst>
              <a:ext uri="{FF2B5EF4-FFF2-40B4-BE49-F238E27FC236}">
                <a16:creationId xmlns:a16="http://schemas.microsoft.com/office/drawing/2014/main" id="{1BC2E08F-E571-B20B-2490-3CF5034E91BF}"/>
              </a:ext>
            </a:extLst>
          </p:cNvPr>
          <p:cNvSpPr txBox="1">
            <a:spLocks/>
          </p:cNvSpPr>
          <p:nvPr/>
        </p:nvSpPr>
        <p:spPr>
          <a:xfrm>
            <a:off x="1457325" y="5819775"/>
            <a:ext cx="8429625" cy="779681"/>
          </a:xfrm>
          <a:prstGeom prst="rect">
            <a:avLst/>
          </a:prstGeom>
          <a:noFill/>
        </p:spPr>
        <p:txBody>
          <a:bodyPr wrap="square" rtlCol="0">
            <a:normAutofit/>
          </a:bodyPr>
          <a:lstStyle/>
          <a:p>
            <a:pPr algn="l"/>
            <a:endParaRPr lang="en-ZA" sz="1800" b="0" i="0" u="none" strike="noStrike" baseline="0" dirty="0">
              <a:solidFill>
                <a:srgbClr val="000000"/>
              </a:solidFill>
              <a:latin typeface="Arial" panose="020B0604020202020204" pitchFamily="34" charset="0"/>
            </a:endParaRPr>
          </a:p>
        </p:txBody>
      </p:sp>
      <p:sp>
        <p:nvSpPr>
          <p:cNvPr id="7" name="Content Placeholder 6">
            <a:extLst>
              <a:ext uri="{FF2B5EF4-FFF2-40B4-BE49-F238E27FC236}">
                <a16:creationId xmlns:a16="http://schemas.microsoft.com/office/drawing/2014/main" id="{4F3967C6-B328-8304-A09B-2C10B2803232}"/>
              </a:ext>
            </a:extLst>
          </p:cNvPr>
          <p:cNvSpPr>
            <a:spLocks noGrp="1"/>
          </p:cNvSpPr>
          <p:nvPr>
            <p:ph idx="1"/>
          </p:nvPr>
        </p:nvSpPr>
        <p:spPr/>
        <p:txBody>
          <a:bodyPr/>
          <a:lstStyle/>
          <a:p>
            <a:endParaRPr lang="en-ZA"/>
          </a:p>
        </p:txBody>
      </p:sp>
      <p:pic>
        <p:nvPicPr>
          <p:cNvPr id="11" name="Picture 10">
            <a:extLst>
              <a:ext uri="{FF2B5EF4-FFF2-40B4-BE49-F238E27FC236}">
                <a16:creationId xmlns:a16="http://schemas.microsoft.com/office/drawing/2014/main" id="{885DAF46-A9E7-CE94-86EF-B5824D11FF0A}"/>
              </a:ext>
            </a:extLst>
          </p:cNvPr>
          <p:cNvPicPr>
            <a:picLocks noChangeAspect="1"/>
          </p:cNvPicPr>
          <p:nvPr/>
        </p:nvPicPr>
        <p:blipFill>
          <a:blip r:embed="rId2"/>
          <a:stretch>
            <a:fillRect/>
          </a:stretch>
        </p:blipFill>
        <p:spPr>
          <a:xfrm>
            <a:off x="914401" y="1114425"/>
            <a:ext cx="8946541" cy="5743575"/>
          </a:xfrm>
          <a:prstGeom prst="rect">
            <a:avLst/>
          </a:prstGeom>
        </p:spPr>
      </p:pic>
    </p:spTree>
    <p:extLst>
      <p:ext uri="{BB962C8B-B14F-4D97-AF65-F5344CB8AC3E}">
        <p14:creationId xmlns:p14="http://schemas.microsoft.com/office/powerpoint/2010/main" val="18708052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1475</TotalTime>
  <Words>1037</Words>
  <Application>Microsoft Office PowerPoint</Application>
  <PresentationFormat>Widescreen</PresentationFormat>
  <Paragraphs>134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Century Gothic</vt:lpstr>
      <vt:lpstr>Google Sans</vt:lpstr>
      <vt:lpstr>Verdana</vt:lpstr>
      <vt:lpstr>Wingdings 3</vt:lpstr>
      <vt:lpstr>Ion</vt:lpstr>
      <vt:lpstr>PowerPoint Presentation</vt:lpstr>
      <vt:lpstr>FIC – Financial Intelligence Centre</vt:lpstr>
      <vt:lpstr>  TRUST AND COMPANY SERVICE PROVIDERS </vt:lpstr>
      <vt:lpstr>What needs to be done </vt:lpstr>
      <vt:lpstr>On-Boarding </vt:lpstr>
      <vt:lpstr>On-Boarding – Clients identity </vt:lpstr>
      <vt:lpstr>On-Boarding – Clients Identity</vt:lpstr>
      <vt:lpstr>On-Boarding  Supplementary Documentation</vt:lpstr>
      <vt:lpstr>On-Boarding - Client Declarations</vt:lpstr>
      <vt:lpstr>Due Diligence  On-Boarding and Transactions </vt:lpstr>
      <vt:lpstr>TFS – Targeted Financial Sanctions List</vt:lpstr>
      <vt:lpstr>RMCP – Risk Management and Compliance Program  </vt:lpstr>
      <vt:lpstr>RMCP </vt:lpstr>
      <vt:lpstr>Record Keeping </vt:lpstr>
      <vt:lpstr>SHOW SOFTWARE</vt:lpstr>
      <vt:lpstr>Sky - FICA </vt:lpstr>
      <vt:lpstr>Sky - FICA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Sini Naransamy</dc:creator>
  <cp:lastModifiedBy>Sini Naransamy</cp:lastModifiedBy>
  <cp:revision>19</cp:revision>
  <dcterms:created xsi:type="dcterms:W3CDTF">2023-03-24T07:16:43Z</dcterms:created>
  <dcterms:modified xsi:type="dcterms:W3CDTF">2023-07-26T13:23:07Z</dcterms:modified>
</cp:coreProperties>
</file>